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6" r:id="rId2"/>
    <p:sldId id="271" r:id="rId3"/>
    <p:sldId id="272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3C535-4687-4B45-BBE0-C596B89FFF9F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CB287-4B58-446A-BCF8-01C480DC2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4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95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23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8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88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92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9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9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9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9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8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2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0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0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8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293E0E-0E8C-477C-A79A-B892E55C1D33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516B88-711B-4DD3-9FCD-A4E97BAE6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64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4528" y="200298"/>
            <a:ext cx="9144000" cy="343989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«АСОШ №1»- структурное подразделение детский сад «Березка»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4528" y="1412966"/>
            <a:ext cx="9144000" cy="27921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rebuchet MS" panose="020B0603020202020204" pitchFamily="34" charset="0"/>
              </a:rPr>
              <a:t>STEAM - технология, как средство развития</a:t>
            </a:r>
            <a:br>
              <a:rPr lang="ru-RU" sz="2800" b="1" dirty="0">
                <a:latin typeface="Trebuchet MS" panose="020B0603020202020204" pitchFamily="34" charset="0"/>
              </a:rPr>
            </a:br>
            <a:r>
              <a:rPr lang="ru-RU" sz="2800" b="1" dirty="0">
                <a:latin typeface="Trebuchet MS" panose="020B0603020202020204" pitchFamily="34" charset="0"/>
              </a:rPr>
              <a:t>интеллектуальных способностей в процессе</a:t>
            </a:r>
            <a:br>
              <a:rPr lang="ru-RU" sz="2800" b="1" dirty="0">
                <a:latin typeface="Trebuchet MS" panose="020B0603020202020204" pitchFamily="34" charset="0"/>
              </a:rPr>
            </a:br>
            <a:r>
              <a:rPr lang="ru-RU" sz="2800" b="1" dirty="0" smtClean="0">
                <a:latin typeface="Trebuchet MS" panose="020B0603020202020204" pitchFamily="34" charset="0"/>
              </a:rPr>
              <a:t>познавательно- исследовательской </a:t>
            </a:r>
            <a:r>
              <a:rPr lang="ru-RU" sz="2800" b="1" dirty="0">
                <a:latin typeface="Trebuchet MS" panose="020B0603020202020204" pitchFamily="34" charset="0"/>
              </a:rPr>
              <a:t>деятельности</a:t>
            </a:r>
            <a:br>
              <a:rPr lang="ru-RU" sz="2800" b="1" dirty="0">
                <a:latin typeface="Trebuchet MS" panose="020B0603020202020204" pitchFamily="34" charset="0"/>
              </a:rPr>
            </a:br>
            <a:r>
              <a:rPr lang="ru-RU" sz="2800" b="1" dirty="0">
                <a:latin typeface="Trebuchet MS" panose="020B0603020202020204" pitchFamily="34" charset="0"/>
              </a:rPr>
              <a:t>(опыт работы: теория</a:t>
            </a:r>
            <a:r>
              <a:rPr lang="ru-RU" sz="2800" b="1" dirty="0" smtClean="0">
                <a:latin typeface="Trebuchet MS" panose="020B0603020202020204" pitchFamily="34" charset="0"/>
              </a:rPr>
              <a:t>+ практика</a:t>
            </a:r>
            <a:r>
              <a:rPr lang="ru-RU" sz="3600" b="1" dirty="0">
                <a:latin typeface="Trebuchet MS" panose="020B0603020202020204" pitchFamily="34" charset="0"/>
              </a:rPr>
              <a:t>)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endParaRPr lang="ru-RU" sz="3600" b="1" dirty="0" smtClean="0"/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Бурова И.О.  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Арти, 2026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74" y="19398"/>
            <a:ext cx="11878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«Мостики»</a:t>
            </a: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(технология)+ </a:t>
            </a:r>
            <a:r>
              <a:rPr lang="en-US" sz="1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(инженерия)+ 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(творчество)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Цель: конструирование устойчивой подставки для стаканчика; развить моторику и пробную инженерную мысль.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Длительность: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10–15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Материалы: картон,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втулки, скотч,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наклейки, образец моста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что стаканчик с семенами не устойчив, что с этим можно сделать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Подготовленные заготовки основания и опоры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раздала детям. 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подставку, чтобы стакан не падал.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объяснила задачу- дети собирали мост/подставку.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Проестировали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стакан с водой — проверяем устойчивость; вносим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правки. Далее украшаем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наклейками, подписываем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именем.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1–2 мин — «Проверяем мост»: наклоны в стороны, руками показываем «устойчивость».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"/>
          <a:stretch/>
        </p:blipFill>
        <p:spPr>
          <a:xfrm>
            <a:off x="202927" y="2987804"/>
            <a:ext cx="2372475" cy="3048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66" y="3728478"/>
            <a:ext cx="3895633" cy="2921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r="32391" b="17588"/>
          <a:stretch/>
        </p:blipFill>
        <p:spPr>
          <a:xfrm>
            <a:off x="6101220" y="3017828"/>
            <a:ext cx="2114118" cy="3245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6" b="13905"/>
          <a:stretch/>
        </p:blipFill>
        <p:spPr>
          <a:xfrm>
            <a:off x="2617434" y="3664954"/>
            <a:ext cx="3402758" cy="2598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13359" r="16572" b="28101"/>
          <a:stretch/>
        </p:blipFill>
        <p:spPr>
          <a:xfrm>
            <a:off x="9936758" y="2310654"/>
            <a:ext cx="2142309" cy="13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76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" y="150453"/>
            <a:ext cx="12070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роботу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весенний букет»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(технология)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вводное правило «алгоритм» через игру, итоговая демонстрация работ.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Составляем маршрут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«робота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Длительность: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20–30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Материалы: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программируемый робот,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 (поле из квадратов)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«цветочками», все готовые изделия (стаканчики, мостики, цветы), карточки команды (вперёд, поворот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Ход: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очереди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2–3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шага с помощью воспитателя. Запускали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маршруту робота.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Корректировали маршрут. Итогом стала мини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работы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столе, обсудили итоги: кому что больше запомнилось, что понравилось, в чем были трудности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3048" b="25715"/>
          <a:stretch/>
        </p:blipFill>
        <p:spPr>
          <a:xfrm>
            <a:off x="5050971" y="3221555"/>
            <a:ext cx="5216434" cy="3479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939142"/>
            <a:ext cx="5016137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304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t="34667" b="15683"/>
          <a:stretch/>
        </p:blipFill>
        <p:spPr>
          <a:xfrm>
            <a:off x="79829" y="66634"/>
            <a:ext cx="4191544" cy="3405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21841" r="9534" b="11619"/>
          <a:stretch/>
        </p:blipFill>
        <p:spPr>
          <a:xfrm>
            <a:off x="79829" y="3561805"/>
            <a:ext cx="2601853" cy="3091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0" t="4699" r="33333" b="10222"/>
          <a:stretch/>
        </p:blipFill>
        <p:spPr>
          <a:xfrm>
            <a:off x="9443288" y="613953"/>
            <a:ext cx="2409077" cy="4458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8762" r="21216"/>
          <a:stretch/>
        </p:blipFill>
        <p:spPr>
          <a:xfrm>
            <a:off x="7311439" y="419099"/>
            <a:ext cx="1900751" cy="3847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b="6031"/>
          <a:stretch/>
        </p:blipFill>
        <p:spPr>
          <a:xfrm>
            <a:off x="4452423" y="78377"/>
            <a:ext cx="2627918" cy="4406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21842" r="15524" b="31682"/>
          <a:stretch/>
        </p:blipFill>
        <p:spPr>
          <a:xfrm>
            <a:off x="3011410" y="4665153"/>
            <a:ext cx="5017893" cy="21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94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839" y="1345985"/>
            <a:ext cx="111876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STEM-образования: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подход к решению современных проблем, основанный на взаимопроникновении различных областей естественных наук, инженерного творчества, математики, цифровых технологий и т. д. В основе данной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лежит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проектов, базирующийся на познавательном и художественном поиске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имеющий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реальный продукт в качестве результата деятельности.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выявления и дальнейшего сопровождения одарённых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имеющих неординарное мышление и проявляющих особые способности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стремление к научно-техническому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творчеству.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_______________________________</a:t>
            </a:r>
          </a:p>
          <a:p>
            <a:r>
              <a:rPr lang="ru-RU" sz="1200" b="1" baseline="30000" dirty="0" smtClean="0">
                <a:solidFill>
                  <a:srgbClr val="000000"/>
                </a:solidFill>
                <a:latin typeface="TimesNewRomanPSMT"/>
              </a:rPr>
              <a:t>1</a:t>
            </a:r>
            <a:r>
              <a:rPr lang="ru-RU" sz="800" b="1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latin typeface="TimesNewRomanPSMT"/>
              </a:rPr>
              <a:t>Волосовец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 Т.В. STEM-образование детей дошкольного и младшего школьного возраста. Парциальная модульная программа развития интеллектуальных способностей 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процессе познавательной 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деятельности и вовлечения в научно-техническое творчество: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учебная программа 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/ Т.В. </a:t>
            </a:r>
            <a:r>
              <a:rPr lang="ru-RU" sz="1200" dirty="0" err="1">
                <a:solidFill>
                  <a:srgbClr val="000000"/>
                </a:solidFill>
                <a:latin typeface="TimesNewRomanPSMT"/>
              </a:rPr>
              <a:t>Волосовец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В.А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. Маркова, С.А. Аверин. – М.: Бином. Лаборатория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знаний, 2019</a:t>
            </a:r>
            <a:r>
              <a:rPr lang="ru-RU" sz="1200" dirty="0">
                <a:solidFill>
                  <a:srgbClr val="000000"/>
                </a:solidFill>
                <a:latin typeface="TimesNewRomanPSMT"/>
              </a:rPr>
              <a:t>. –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</a:rPr>
              <a:t>С.5-7.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05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023" y="3091543"/>
            <a:ext cx="893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83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 образование: современный подход к развитию дошкольников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стремительно меняется — мы живём в эпоху технологической революции. Новые технологии и профессии приходят на смену привычным, заставляя нас задуматься: чему и как учить детей сегодня? Будут ли востребованы знания, которые мы передаём дошкольникам, в будущем? Как переосмыслить содержание и методы образования, чтобы оно отвечало реалиям времени?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3–7 лет — критически важный период в развитии ребёнка. Именно в дошкольные годы закладываются основы любознательности: важно не просто дать знания, а научить ребёнка искать их самостоятельно, воспринимать информацию из разных источников и применять её в жизни. Необходимо развивать способность действовать как самостоятельно, так и в команде — со сверстниками и взрослыми</a:t>
            </a:r>
          </a:p>
        </p:txBody>
      </p:sp>
    </p:spTree>
    <p:extLst>
      <p:ext uri="{BB962C8B-B14F-4D97-AF65-F5344CB8AC3E}">
        <p14:creationId xmlns:p14="http://schemas.microsoft.com/office/powerpoint/2010/main" val="137976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058" y="522515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/>
              <a:t>Цели и преимущества STEAM образования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663338"/>
            <a:ext cx="10131425" cy="447620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модульное направление, нацеленное на развитие интеллектуальных способностей ребёнка и вовлечение его в научно техническое творчество. Его ключевые преимущества: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Интегрированный подход: объединение естественных наук, инженерии, математики,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и технологий в рамках проектной деятельности с получением реального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Ранняя адаптация к современной образовательной среде и преемственность обучения на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возрастных этапах.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Развитие критического мышления: умение находить, анализировать и применять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на практике.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Формирование навыков сотрудничества: обучение работе в команде при сохранении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подхода.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Ознакомление с профессиями XXI века, особенно в сфере информационных технологий.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Стимулирование интереса к техническому творчеству через игру и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23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740" y="1447020"/>
            <a:ext cx="86051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программа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интеллектуальных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в процессе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деятельности и вовлечения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творчество: «STEАM-образование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младшего школьного возраста».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Волосовец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В.; Маркова В. А.; Аверин С. А.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универсальная STEAM-лаборатория: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пособие».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Беляк Е.А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6836" y="143692"/>
            <a:ext cx="6796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924897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71" y="204734"/>
            <a:ext cx="107931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проект: 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b="1" dirty="0" smtClean="0">
                <a:solidFill>
                  <a:srgbClr val="FDF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мир»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586" y="1197156"/>
            <a:ext cx="1164227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/>
              <a:t>Цель: </a:t>
            </a:r>
            <a:r>
              <a:rPr lang="ru-RU" sz="2000" b="1" dirty="0"/>
              <a:t>Внедрение </a:t>
            </a:r>
            <a:r>
              <a:rPr lang="ru-RU" sz="2000" b="1" dirty="0" smtClean="0"/>
              <a:t>STEАM-технологии </a:t>
            </a:r>
            <a:r>
              <a:rPr lang="ru-RU" sz="2000" b="1" dirty="0"/>
              <a:t>в образовательное </a:t>
            </a:r>
            <a:r>
              <a:rPr lang="ru-RU" sz="2000" b="1" dirty="0" smtClean="0"/>
              <a:t>пространство группы </a:t>
            </a:r>
            <a:r>
              <a:rPr lang="ru-RU" sz="2000" b="1" dirty="0"/>
              <a:t>«Радуга» для развития интеллектуальных способностей дошкольников </a:t>
            </a:r>
            <a:r>
              <a:rPr lang="ru-RU" sz="2000" b="1" dirty="0" smtClean="0"/>
              <a:t>и вовлечение </a:t>
            </a:r>
            <a:r>
              <a:rPr lang="ru-RU" sz="2000" b="1" dirty="0"/>
              <a:t>в научно-техническое творчество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5025738" y="2220356"/>
            <a:ext cx="751114" cy="631979"/>
          </a:xfrm>
          <a:prstGeom prst="downArrow">
            <a:avLst>
              <a:gd name="adj1" fmla="val 50000"/>
              <a:gd name="adj2" fmla="val 53338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3285" y="2852335"/>
            <a:ext cx="11642271" cy="246221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u="sng" dirty="0"/>
              <a:t>Задачи:</a:t>
            </a:r>
            <a:r>
              <a:rPr lang="ru-RU" sz="2200" b="1" dirty="0"/>
              <a:t> </a:t>
            </a:r>
            <a:r>
              <a:rPr lang="ru-RU" sz="2200" b="1" dirty="0">
                <a:solidFill>
                  <a:srgbClr val="00B050"/>
                </a:solidFill>
              </a:rPr>
              <a:t>Организовать работу образовательных модулей STEАM-технологии: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</a:rPr>
              <a:t>«Конструирование», «Математическое развитие», «Робототехника»,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</a:rPr>
              <a:t>«Экспериментирование с живой и неживой природой</a:t>
            </a:r>
            <a:r>
              <a:rPr lang="ru-RU" sz="2200" b="1" dirty="0" smtClean="0">
                <a:solidFill>
                  <a:srgbClr val="00B050"/>
                </a:solidFill>
              </a:rPr>
              <a:t>», «Творчество, искусство».</a:t>
            </a:r>
            <a:endParaRPr lang="ru-RU" sz="2200" b="1" dirty="0">
              <a:solidFill>
                <a:srgbClr val="00B050"/>
              </a:solidFill>
            </a:endParaRPr>
          </a:p>
          <a:p>
            <a:pPr algn="ctr"/>
            <a:r>
              <a:rPr lang="ru-RU" sz="2200" b="1" dirty="0">
                <a:solidFill>
                  <a:srgbClr val="C00000"/>
                </a:solidFill>
              </a:rPr>
              <a:t>Обеспечить развитие научно-технического творчества у детей </a:t>
            </a:r>
            <a:r>
              <a:rPr lang="ru-RU" sz="2200" b="1" dirty="0" smtClean="0">
                <a:solidFill>
                  <a:srgbClr val="C00000"/>
                </a:solidFill>
              </a:rPr>
              <a:t>младшего и среднего дошкольного возраста </a:t>
            </a:r>
            <a:r>
              <a:rPr lang="ru-RU" sz="2200" b="1" dirty="0">
                <a:solidFill>
                  <a:srgbClr val="C00000"/>
                </a:solidFill>
              </a:rPr>
              <a:t>в процессе познавательно-исследовательской деятельности.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</a:rPr>
              <a:t>Заинтересовать и подключить родителей к совместному детско-родительскому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</a:rPr>
              <a:t>познавательному исследовательскому творчеству.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20" y="5314548"/>
            <a:ext cx="1166252" cy="7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5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91" r="29559" b="80855"/>
          <a:stretch/>
        </p:blipFill>
        <p:spPr>
          <a:xfrm>
            <a:off x="116540" y="615757"/>
            <a:ext cx="5668875" cy="863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71"/>
          <a:stretch/>
        </p:blipFill>
        <p:spPr>
          <a:xfrm>
            <a:off x="116540" y="2544482"/>
            <a:ext cx="5654231" cy="1056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155" t="18151" r="26343" b="59780"/>
          <a:stretch/>
        </p:blipFill>
        <p:spPr>
          <a:xfrm>
            <a:off x="134470" y="1494761"/>
            <a:ext cx="5650945" cy="1090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6882" y="1809960"/>
            <a:ext cx="5197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«Робототехника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24696" y="910141"/>
            <a:ext cx="6535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Образовательный модуль «Экспериментирование с</a:t>
            </a:r>
            <a:b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живой и неживой природой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7765" t="58270" r="10650" b="20736"/>
          <a:stretch/>
        </p:blipFill>
        <p:spPr>
          <a:xfrm>
            <a:off x="139398" y="3562374"/>
            <a:ext cx="5631374" cy="1029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306" y="2923440"/>
            <a:ext cx="554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«Конструирование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579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24306" y="3851774"/>
            <a:ext cx="664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Образовательный модуль «Творчество, искусство»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6807" t="78947" r="2516" b="696"/>
          <a:stretch/>
        </p:blipFill>
        <p:spPr>
          <a:xfrm>
            <a:off x="150399" y="4588278"/>
            <a:ext cx="5609371" cy="1009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24306" y="4942187"/>
            <a:ext cx="7051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Образовательный модуль «Математическое развитие»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7716" y="-125365"/>
            <a:ext cx="4549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включает в себя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927285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низ 8"/>
          <p:cNvSpPr/>
          <p:nvPr/>
        </p:nvSpPr>
        <p:spPr>
          <a:xfrm>
            <a:off x="4449536" y="1422641"/>
            <a:ext cx="1110343" cy="630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55272" y="0"/>
            <a:ext cx="840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проект: </a:t>
            </a:r>
            <a:r>
              <a:rPr lang="ru-RU" sz="3200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S</a:t>
            </a:r>
            <a:r>
              <a:rPr lang="en-US" sz="3200" b="1" dirty="0" smtClean="0">
                <a:solidFill>
                  <a:srgbClr val="90C226"/>
                </a:solidFill>
                <a:latin typeface="Trebuchet MS" panose="020B0603020202020204" pitchFamily="34" charset="0"/>
              </a:rPr>
              <a:t>T</a:t>
            </a:r>
            <a:r>
              <a:rPr lang="en-US" sz="32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E</a:t>
            </a:r>
            <a:r>
              <a:rPr lang="en-US" sz="3200" b="1" dirty="0" smtClean="0">
                <a:solidFill>
                  <a:srgbClr val="FDF731"/>
                </a:solidFill>
                <a:latin typeface="Trebuchet MS" panose="020B0603020202020204" pitchFamily="34" charset="0"/>
              </a:rPr>
              <a:t>A</a:t>
            </a:r>
            <a:r>
              <a:rPr lang="en-US" sz="32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M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МИР»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0100" y="584775"/>
            <a:ext cx="86378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дети 3- 5лет группы «Радуга»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27350"/>
              </p:ext>
            </p:extLst>
          </p:nvPr>
        </p:nvGraphicFramePr>
        <p:xfrm>
          <a:off x="195941" y="2083950"/>
          <a:ext cx="1159328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9800">
                  <a:extLst>
                    <a:ext uri="{9D8B030D-6E8A-4147-A177-3AD203B41FA5}">
                      <a16:colId xmlns:a16="http://schemas.microsoft.com/office/drawing/2014/main" val="2433213915"/>
                    </a:ext>
                  </a:extLst>
                </a:gridCol>
                <a:gridCol w="2979800">
                  <a:extLst>
                    <a:ext uri="{9D8B030D-6E8A-4147-A177-3AD203B41FA5}">
                      <a16:colId xmlns:a16="http://schemas.microsoft.com/office/drawing/2014/main" val="3596471997"/>
                    </a:ext>
                  </a:extLst>
                </a:gridCol>
                <a:gridCol w="5633686">
                  <a:extLst>
                    <a:ext uri="{9D8B030D-6E8A-4147-A177-3AD203B41FA5}">
                      <a16:colId xmlns:a16="http://schemas.microsoft.com/office/drawing/2014/main" val="2390642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 до 1.09.2026 учебного года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анализ различных</a:t>
                      </a:r>
                      <a:b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источников по теме;</a:t>
                      </a:r>
                      <a:b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повышения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квалификации;</a:t>
                      </a:r>
                      <a:b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формы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обучения: мастер-класс,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практикумы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11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02.03.2026- 02.04.2026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образовательную деятельность группы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1 — Знакомство с STEAM: простые эксперименты с водой и краской.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2 — Растения: посадка семян, наблюдение, конструирование подставок.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3 — Конструирование: простые мосты из картона, тестирование на прочность.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4 — Роботы/алгоритмы:</a:t>
                      </a:r>
                      <a:r>
                        <a:rPr lang="ru-RU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маршрут для «робота», итоговая мини‑выставка работ.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52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практический,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2026-2027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годы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 развития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(определение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модулей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lang="ru-RU" sz="1400" b="0" i="0" baseline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наполнение;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родителями;</a:t>
                      </a:r>
                      <a:b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детьми.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0874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этап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результатов работы;</a:t>
                      </a:r>
                      <a:b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i="0" dirty="0" smtClean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</a:t>
                      </a:r>
                      <a:r>
                        <a:rPr lang="ru-RU" sz="1400" b="0" i="0" dirty="0">
                          <a:solidFill>
                            <a:srgbClr val="3F7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973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4347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21333" r="38667" b="26857"/>
          <a:stretch/>
        </p:blipFill>
        <p:spPr>
          <a:xfrm>
            <a:off x="5003126" y="4227895"/>
            <a:ext cx="2642999" cy="26301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62445" y="0"/>
            <a:ext cx="8186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проект: </a:t>
            </a:r>
            <a:r>
              <a:rPr lang="ru-RU" sz="3200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S</a:t>
            </a:r>
            <a:r>
              <a:rPr lang="en-US" sz="3200" b="1" dirty="0" smtClean="0">
                <a:solidFill>
                  <a:srgbClr val="90C226"/>
                </a:solidFill>
                <a:latin typeface="Trebuchet MS" panose="020B0603020202020204" pitchFamily="34" charset="0"/>
              </a:rPr>
              <a:t>T</a:t>
            </a:r>
            <a:r>
              <a:rPr lang="en-US" sz="32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E</a:t>
            </a:r>
            <a:r>
              <a:rPr lang="en-US" sz="3200" b="1" dirty="0" smtClean="0">
                <a:solidFill>
                  <a:srgbClr val="FDF731"/>
                </a:solidFill>
                <a:latin typeface="Trebuchet MS" panose="020B0603020202020204" pitchFamily="34" charset="0"/>
              </a:rPr>
              <a:t>A</a:t>
            </a:r>
            <a:r>
              <a:rPr lang="en-US" sz="32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M</a:t>
            </a:r>
            <a:r>
              <a:rPr lang="ru-RU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ru-RU" sz="3200" b="1" dirty="0" smtClean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721" y="456247"/>
            <a:ext cx="97187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 «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САД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любознательность к растениям и природе, развить наблюдательность, мелкую моторику, навыки конструирования и элементарное представление о последовательности действий.  (для детей 3–4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лет)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 STEAM началось с простого эксперимента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Радужные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цветы»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(творчество) +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(математика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со смешением цветов, развитие мелкой моторики,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больше- меньше, поровну.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Длительность: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15–20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Материалы: бумажные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заготовки из салфеток, вода в непроливайках, фломастеры.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рисовали фломастерами цветные полоски на заготовке, скручивали ее в трубочку и опускали в непроливайку с водой, наблюдали смешение цветов. Далее происходило обсуждение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какие цвета получились, какой цвет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нравится. В ходе наблюдения детям задавались вопросы: сколько цветов у каждого? (по одному, мало), а лепестков у цветка?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много); а чего больше ребят или цветков? (поровну, у каждого ребенка по цветку).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1–2 мин — «Цветок растёт»: тянемся, покачиваемся, хлопаем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6952" b="5016"/>
          <a:stretch/>
        </p:blipFill>
        <p:spPr>
          <a:xfrm>
            <a:off x="252548" y="4241074"/>
            <a:ext cx="2492737" cy="2616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b="35746"/>
          <a:stretch/>
        </p:blipFill>
        <p:spPr>
          <a:xfrm>
            <a:off x="2680179" y="4241074"/>
            <a:ext cx="2401327" cy="2616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42794" r="22740" b="-254"/>
          <a:stretch/>
        </p:blipFill>
        <p:spPr>
          <a:xfrm>
            <a:off x="10278908" y="4709720"/>
            <a:ext cx="1874204" cy="2068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37079" r="3778" b="10984"/>
          <a:stretch/>
        </p:blipFill>
        <p:spPr>
          <a:xfrm>
            <a:off x="7646125" y="4351001"/>
            <a:ext cx="2908994" cy="2323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39873" r="33746" b="17587"/>
          <a:stretch/>
        </p:blipFill>
        <p:spPr>
          <a:xfrm>
            <a:off x="10010801" y="22546"/>
            <a:ext cx="2142311" cy="2322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5937" r="22402" b="9587"/>
          <a:stretch/>
        </p:blipFill>
        <p:spPr>
          <a:xfrm>
            <a:off x="10088576" y="2478390"/>
            <a:ext cx="2064536" cy="20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3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22381" b="10222"/>
          <a:stretch/>
        </p:blipFill>
        <p:spPr>
          <a:xfrm>
            <a:off x="44260" y="5307981"/>
            <a:ext cx="1692524" cy="15500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695" y="65623"/>
            <a:ext cx="114169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«Проращивание семян»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сследование, экспериментирование))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15–20 минут, время наблюдения роста не ограничено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вызвать интерес к природе, развивать наблюдательность, моторику и простые представления о причинах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следствиях.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стали настоящими исследователями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весны 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смотрели,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растут семена.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Отвечали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вопросы: «Кто видел листочки и почки? Что такое семечко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 На прозрачные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стаканчики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ребятами наклеили их фото. Затем поместили в стаканчики ватные диски- почву для наших семян, сверху разместили семена бобов и гороха. Пипеткой набирали воду и поливали. Поставили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на свет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наблюдали,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случится через несколько дней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 наблюдений сделали выводы: что семена гороха прорастают быстрей, бобы прорастают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дольше,но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стебелек у них удлиняется быстрей.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беседы: «Что нужно семечку, чтобы расти?», «Что мы будем смотреть каждый день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38984"/>
          <a:stretch/>
        </p:blipFill>
        <p:spPr>
          <a:xfrm>
            <a:off x="5391617" y="4243359"/>
            <a:ext cx="3726730" cy="2129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r="24603" b="8191"/>
          <a:stretch/>
        </p:blipFill>
        <p:spPr>
          <a:xfrm>
            <a:off x="10858660" y="3369880"/>
            <a:ext cx="1245945" cy="2481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4" r="12857" b="18095"/>
          <a:stretch/>
        </p:blipFill>
        <p:spPr>
          <a:xfrm>
            <a:off x="2304798" y="5567729"/>
            <a:ext cx="2542372" cy="1210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16381" r="7116" b="8889"/>
          <a:stretch/>
        </p:blipFill>
        <p:spPr>
          <a:xfrm>
            <a:off x="9247591" y="4375691"/>
            <a:ext cx="1518000" cy="2420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-381" r="30952" b="24064"/>
          <a:stretch/>
        </p:blipFill>
        <p:spPr>
          <a:xfrm>
            <a:off x="-28414" y="3661009"/>
            <a:ext cx="1709426" cy="1411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26730"/>
          <a:stretch/>
        </p:blipFill>
        <p:spPr>
          <a:xfrm>
            <a:off x="1793210" y="3702253"/>
            <a:ext cx="3570515" cy="19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661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622</TotalTime>
  <Words>1233</Words>
  <Application>Microsoft Office PowerPoint</Application>
  <PresentationFormat>Широкоэкранный</PresentationFormat>
  <Paragraphs>106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TimesNewRomanPSMT</vt:lpstr>
      <vt:lpstr>Trebuchet MS</vt:lpstr>
      <vt:lpstr>Wingdings</vt:lpstr>
      <vt:lpstr>Небеса</vt:lpstr>
      <vt:lpstr>МАОУ «АСОШ №1»- структурное подразделение детский сад «Березка»</vt:lpstr>
      <vt:lpstr>STEAM образование: современный подход к развитию дошкольников </vt:lpstr>
      <vt:lpstr>Цели и преимущества STEAM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«АСОШ №1»- структурное подразделение детский сад «Березка»</dc:title>
  <dc:creator>user</dc:creator>
  <cp:lastModifiedBy>user</cp:lastModifiedBy>
  <cp:revision>50</cp:revision>
  <dcterms:created xsi:type="dcterms:W3CDTF">2026-04-10T12:56:08Z</dcterms:created>
  <dcterms:modified xsi:type="dcterms:W3CDTF">2026-04-12T08:45:38Z</dcterms:modified>
</cp:coreProperties>
</file>