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2" r:id="rId3"/>
    <p:sldId id="257" r:id="rId4"/>
    <p:sldId id="271" r:id="rId5"/>
    <p:sldId id="276" r:id="rId6"/>
    <p:sldId id="277" r:id="rId7"/>
    <p:sldId id="282" r:id="rId8"/>
    <p:sldId id="278" r:id="rId9"/>
    <p:sldId id="281" r:id="rId10"/>
    <p:sldId id="284" r:id="rId11"/>
    <p:sldId id="286" r:id="rId12"/>
    <p:sldId id="285" r:id="rId13"/>
    <p:sldId id="303" r:id="rId14"/>
    <p:sldId id="299" r:id="rId15"/>
    <p:sldId id="300" r:id="rId16"/>
    <p:sldId id="274" r:id="rId17"/>
    <p:sldId id="275" r:id="rId18"/>
    <p:sldId id="289" r:id="rId19"/>
    <p:sldId id="287" r:id="rId20"/>
    <p:sldId id="288" r:id="rId21"/>
    <p:sldId id="320" r:id="rId22"/>
    <p:sldId id="290" r:id="rId23"/>
    <p:sldId id="292" r:id="rId24"/>
    <p:sldId id="293" r:id="rId25"/>
    <p:sldId id="291" r:id="rId26"/>
    <p:sldId id="259" r:id="rId27"/>
    <p:sldId id="261" r:id="rId28"/>
    <p:sldId id="262" r:id="rId29"/>
    <p:sldId id="263" r:id="rId30"/>
    <p:sldId id="310" r:id="rId31"/>
    <p:sldId id="306" r:id="rId32"/>
    <p:sldId id="305" r:id="rId33"/>
    <p:sldId id="307" r:id="rId34"/>
    <p:sldId id="309" r:id="rId35"/>
    <p:sldId id="308" r:id="rId36"/>
    <p:sldId id="312" r:id="rId37"/>
    <p:sldId id="304" r:id="rId38"/>
    <p:sldId id="265" r:id="rId39"/>
    <p:sldId id="315" r:id="rId40"/>
    <p:sldId id="313" r:id="rId41"/>
  </p:sldIdLst>
  <p:sldSz cx="9144000" cy="6858000" type="screen4x3"/>
  <p:notesSz cx="6858000" cy="9144000"/>
  <p:custDataLst>
    <p:tags r:id="rId4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39B1-1944-415C-9C6A-F9F6680BE36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03-11C5-4937-9464-D2497EB70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839B1-1944-415C-9C6A-F9F6680BE36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7C703-11C5-4937-9464-D2497EB703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839B1-1944-415C-9C6A-F9F6680BE369}" type="datetimeFigureOut">
              <a:rPr lang="ru-RU" smtClean="0"/>
              <a:t>10.12.2023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7C703-11C5-4937-9464-D2497EB703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907704" y="764704"/>
            <a:ext cx="7000924" cy="5121860"/>
            <a:chOff x="1167147" y="338711"/>
            <a:chExt cx="7165477" cy="581328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67147" y="338711"/>
              <a:ext cx="7165477" cy="94317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4800" b="1">
                  <a:ln w="1905">
                    <a:solidFill>
                      <a:schemeClr val="tx2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  <a:reflection blurRad="6350" stA="60000" endA="900" endPos="58000" dir="5400000" sy="-100000" algn="bl" rotWithShape="0"/>
                  </a:effectLst>
                  <a:latin typeface="Monotype Corsiva" pitchFamily="66" charset="0"/>
                </a:rPr>
                <a:t> ЗИМУЮЩИЕ ПТИЦЫ</a:t>
              </a:r>
              <a:endParaRPr lang="ru-RU" sz="4800" b="1">
                <a:ln w="1905">
                  <a:solidFill>
                    <a:schemeClr val="tx2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198954" y="5732808"/>
              <a:ext cx="5084703" cy="4191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b="1">
                <a:solidFill>
                  <a:schemeClr val="tx2"/>
                </a:solidFill>
                <a:latin typeface="Monotype Corsiva" pitchFamily="66" charset="0"/>
              </a:endParaRPr>
            </a:p>
          </p:txBody>
        </p:sp>
      </p:grpSp>
      <p:pic>
        <p:nvPicPr>
          <p:cNvPr id="7" name="Picture 2" descr="C:\Users\098765огрп\Desktop\картинки зимующие птицы\клипарты птицы\hello_html_2844a24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9872" y="1556792"/>
            <a:ext cx="4248472" cy="390355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098765огрп\Desktop\картинки зимующие птицы\4842411_zimuyuschie_ptici_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824" y="1052736"/>
            <a:ext cx="5040000" cy="35496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4797152"/>
            <a:ext cx="64807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Свиристель живет в разреженных хвойных и смешанных лесах, на зарастающих горах и вырубках. Летом питаются ягодами, насекомыми и побегами растений. Зимой любят полакомиться рябиной. В холода перебираются к жилью человека</a:t>
            </a:r>
            <a:r>
              <a:rPr lang="ru-R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098765огрп\Desktop\картинки зимующие птицы\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824" y="908720"/>
            <a:ext cx="5040000" cy="35496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4581128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Снегири – спокойные, степенные птицы. И звук голоса у них особый – они тихо посвистывают (звенят, как бубенцы). Если им надо куда-то перелететь, то они оживляются, перекликаются и всей стайкой улетают. Снегири очень любят есть ягоды, зерно, семена ясеня и клена. Они прилетают к нам с севера – они тоже наши гости.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098765огрп\Desktop\картинки зимующие птицы\hello_html_16a2fc0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59832" y="1052736"/>
            <a:ext cx="5040000" cy="35496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79712" y="486916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Главная отличительная особенность этой птицы – клюв, сложенный крючком. С его помощью клест ловко шелушит еловые и кедровые шишки. Еще эта птица  необычна тем, что откладывает яйца и высиживает своих птенцов зимой.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476672"/>
            <a:ext cx="5001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РЕЧЕВАЯ ИГРА «СКАЖИ НАОБОРОТ»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1052736"/>
            <a:ext cx="6390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Ворона большая, а воробей – какой? (маленький)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Сорока длиннохвостая, а воробей – какой? (короткохвостый)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Дятел длинноклювый,  а воробей – какой? (короткоклювый)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У вороны клюв большой и толстый, а у воробья какой? 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( маленький и тонкий)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У снегиря грудка красная, а у синички — …?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Снегирь подлетел к лесу, а воробей — …?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Снегирь сидит на верхней ветке, а воробей на …?</a:t>
            </a:r>
          </a:p>
        </p:txBody>
      </p:sp>
      <p:pic>
        <p:nvPicPr>
          <p:cNvPr id="60419" name="Picture 3" descr="C:\Users\098765огрп\Desktop\картинки зимующие птицы\slide_14.jpg"/>
          <p:cNvPicPr>
            <a:picLocks noChangeAspect="1" noChangeArrowheads="1"/>
          </p:cNvPicPr>
          <p:nvPr/>
        </p:nvPicPr>
        <p:blipFill>
          <a:blip r:embed="rId2"/>
          <a:srcRect t="16400"/>
          <a:stretch>
            <a:fillRect/>
          </a:stretch>
        </p:blipFill>
        <p:spPr bwMode="auto">
          <a:xfrm>
            <a:off x="3131840" y="3573016"/>
            <a:ext cx="4680520" cy="29346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7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ple Chancery"/>
              </a:rPr>
              <a:t>ПРЕДЛАГАЕМ  ПОИГРАТЬ, </a:t>
            </a:r>
          </a:p>
          <a:p>
            <a:pPr algn="ctr"/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ple Chancery"/>
              </a:rPr>
              <a:t>ЗИМУЮЩИХ   ПТИЧЕК   ОТЫСКАТЬ </a:t>
            </a:r>
            <a:endParaRPr lang="ru-RU" sz="2400" b="1">
              <a:ln w="1905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5589240"/>
            <a:ext cx="5904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ТЕТЕРЕВ      ГЛУХАРЬ     СОРОКА     ДЯТЕЛ     СНЕГИРЬ</a:t>
            </a:r>
            <a:endParaRPr kumimoji="0" lang="ru-RU" sz="2000" b="1" i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latin typeface="+mn-lt"/>
              <a:cs typeface="+mn-cs"/>
            </a:endParaRPr>
          </a:p>
        </p:txBody>
      </p:sp>
      <p:pic>
        <p:nvPicPr>
          <p:cNvPr id="51202" name="Picture 2" descr="C:\Users\098765огрп\Desktop\картинки зимующие птицы\клипарты птицы\konspekt-nod-dlya-detej-s-narusheniyami-rechi-kombinirovannoj-napravlennosti-zimuyushhie-pticy2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 bwMode="auto">
          <a:xfrm>
            <a:off x="2267744" y="1340768"/>
            <a:ext cx="6306158" cy="43204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6" name="Picture 2" descr="C:\Users\098765огрп\Desktop\картинки зимующие птицы\клипарты птицы\hello_html_2844a243.pn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 bwMode="auto">
          <a:xfrm>
            <a:off x="7956376" y="188640"/>
            <a:ext cx="1008112" cy="10383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332657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ple Chancery"/>
              </a:rPr>
              <a:t>ПРЕДЛАГАЕМ  ПОИГРАТЬ, </a:t>
            </a:r>
          </a:p>
          <a:p>
            <a:pPr algn="ctr"/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ple Chancery"/>
              </a:rPr>
              <a:t>ЗИМУЮЩИХ   ПТИЧЕК   ОТЫСКАТЬ </a:t>
            </a:r>
            <a:endParaRPr lang="ru-RU" sz="2400" b="1">
              <a:ln w="1905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7" name="Picture 3" descr="C:\Users\098765огрп\Desktop\картинки зимующие птицы\_3MO0V1VYG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3229541" y="811020"/>
            <a:ext cx="4125082" cy="547261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059832" y="5949280"/>
            <a:ext cx="48245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000" b="1" i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n-lt"/>
                <a:cs typeface="+mn-cs"/>
              </a:rPr>
              <a:t>СОВА                  ВОРОНА                 ВОРОБЕЙ</a:t>
            </a:r>
          </a:p>
        </p:txBody>
      </p:sp>
      <p:pic>
        <p:nvPicPr>
          <p:cNvPr id="6" name="Picture 2" descr="C:\Users\098765огрп\Desktop\картинки зимующие птицы\клипарты птицы\hello_html_2844a243.pn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 bwMode="auto">
          <a:xfrm>
            <a:off x="7956376" y="188640"/>
            <a:ext cx="1008112" cy="10383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9"/>
            <a:ext cx="691276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i="1" err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Физминутка «Скачет шустрая синица» </a:t>
            </a:r>
            <a:endParaRPr lang="ru-RU" b="1" i="1">
              <a:ln w="1905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/>
            <a:endParaRPr lang="ru-RU" sz="1600" i="1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  <a:p>
            <a:pPr fontAlgn="base"/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Скачет шустрая синица, (Прыжки на месте на двух ногах.) </a:t>
            </a:r>
            <a:b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Ей на месте не сидится, (Прыжки на месте на левой ноге.) </a:t>
            </a:r>
            <a:b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Прыг-скок, прыг-скок, (Прыжки на месте на правой ноге.) </a:t>
            </a:r>
            <a:b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Завертелась, как волчок. (Кружимся на месте.) </a:t>
            </a:r>
            <a:b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Вот присела на минутку, (Присели.) </a:t>
            </a:r>
            <a:b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Почесала клювом грудку, (Встали, наклоны головы влево-вправо.) </a:t>
            </a:r>
            <a:b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И с дорожки — на плетень, (Прыжки на месте на левой ноге.) </a:t>
            </a:r>
            <a:b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Тири-тири, (Прыжки на месте на правой ноге.) </a:t>
            </a:r>
            <a:b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</a:br>
            <a:r>
              <a:rPr lang="ru-RU" sz="16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Тень-тень-тень! (Прыжки на месте на двух ногах.) </a:t>
            </a:r>
          </a:p>
        </p:txBody>
      </p:sp>
      <p:pic>
        <p:nvPicPr>
          <p:cNvPr id="3" name="Picture 2" descr="F:\Зимующие птицы\Анимации птицы\2692358-c5a635c5cc1ed0e9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83768" y="2996952"/>
            <a:ext cx="5933776" cy="386104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ll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124744"/>
            <a:ext cx="70567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Как же птицы переносят зимой морозы? Оказывается, они готовятся к зиме как и люди! Как люди готовятся к зиме? (Они переодеваются в зимнюю одежду, утепляют жилье). А кто еще переодевается зимой в теплые зимние шубки? (Звери – зайцы, лисы, волки) </a:t>
            </a:r>
          </a:p>
          <a:p>
            <a:pPr algn="ctr"/>
            <a:r>
              <a:rPr lang="ru-RU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И птицы тоже к зиме меняют оперение на более теплое и густое и более длинное зимнее оперение. Между перышками у птиц – воздух. Он не подпускает холод и задерживает тепло. Вот и не мерзнут они!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332657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ple Chancery"/>
              </a:rPr>
              <a:t>КАК   ЖИВУТ   ПТИЦИ   ЗИМОЙ? </a:t>
            </a:r>
            <a:endParaRPr lang="ru-RU" sz="2400" b="1">
              <a:ln w="1905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http://dekatop.com/wp-content/uploads/2009/12/vorobey_0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419872" y="3501008"/>
            <a:ext cx="3852000" cy="28574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3501008"/>
            <a:ext cx="70567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Наверное, вы часто видели, как в мороз птицы не летают, а сидят нахохлившись.  Они распушатся, приумолкнут. Зачем же они так делают? Почему сидят, а не летают?  </a:t>
            </a:r>
          </a:p>
          <a:p>
            <a:pPr algn="ctr"/>
            <a:r>
              <a:rPr lang="ru-RU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Оказывается, птицы не летают в мороз,  потому что в полете птица мерзнет намного быстрее. Когда птичка сидит, между перьями у нее находится неподвижный воздух. Он не пропускает к телу птицы холод и задерживает тепло. В полете же к телу птицы со всех сторон устремляется морозный воздух, и птичка мерзнет на лету. Когда птички нахохлились, они становятся похожими на пушистые шарики. В эту пору им очень нужно помогать – подкармливать. Иначе птички могут погибнуть.</a:t>
            </a:r>
          </a:p>
          <a:p>
            <a:pPr algn="ctr"/>
            <a:endParaRPr lang="ru-RU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45066" name="Picture 10" descr="http://heliograph.ru/images/1858810_sinica-bolshaya-ptic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75856" y="620688"/>
            <a:ext cx="4068655" cy="27107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5064" name="Picture 8" descr="http://e-grudanov.narod.ru/olderfiles/2/7645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75856" y="692696"/>
            <a:ext cx="4032448" cy="273310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5060" name="Picture 4" descr="https://otvet.imgsmail.ru/download/54749127_cc46f6a722aaf6c70735d49bf1895369_80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75856" y="620688"/>
            <a:ext cx="4176464" cy="282888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5058" name="Picture 2" descr="http://mtdata.ru/u23/photo29D1/20031677810-0/original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203848" y="620688"/>
            <a:ext cx="4571935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А еще в зимние морозы можно увидеть, как птичка стоит то на одной, то на другой ноге.  Зачем же птичке это нужно? Это она обогревает свои ножки в перышках, поднимая их с холодной земли. Так птичка греется.</a:t>
            </a:r>
          </a:p>
        </p:txBody>
      </p:sp>
      <p:pic>
        <p:nvPicPr>
          <p:cNvPr id="47106" name="Picture 2" descr="https://fs00.infourok.ru/images/doc/260/265548/hello_html_m6c0a09d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3848" y="2492896"/>
            <a:ext cx="4680520" cy="35103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835696" y="332656"/>
            <a:ext cx="504056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 наступление холодов многие птицы улетают в теплые края – это ПЕРЕЛЕТНЫЕ птицы. </a:t>
            </a:r>
            <a:endParaRPr lang="ru-RU" sz="2000" b="1" i="1">
              <a:solidFill>
                <a:schemeClr val="tx2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Есть птицы, которые живут с нами летом и остаются жить рядом с нами и зимой.  (например, воробьи, синицы, поползни, голуби, вороны, сороки).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1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птицы ЗИМУЮЩИЕ.</a:t>
            </a:r>
            <a:endParaRPr kumimoji="0" lang="ru-RU" sz="2000" b="1" i="1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E:\Зимующие птицы\Анимации птицы\0_6cdd4_f32a6e0_L.jpg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32240" y="332656"/>
            <a:ext cx="2152303" cy="2417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427984" y="3356992"/>
            <a:ext cx="49320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есть птицы — гости, их еще называют КОЧУЮЩИМИ.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Кочующие птицы прилетают к нам зимой с далекого холодного севера.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Наши зимние гости – это чечетки, свиристели, клесты, снегири. В их родных краях зимой такой мороз и стужа, что им кажется, что у нас тепло! Да и корм у нас есть!</a:t>
            </a:r>
            <a:endParaRPr lang="ru-RU" sz="2000" b="1" i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E:\Зимующие птицы\Анимации птицы\203872073.gif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 flipH="1">
            <a:off x="2051720" y="3429000"/>
            <a:ext cx="2232248" cy="255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92696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Зимующие птицы никогда не живут в пустых скворечниках – холодно им там! </a:t>
            </a:r>
          </a:p>
          <a:p>
            <a:pPr algn="ctr"/>
            <a:r>
              <a:rPr lang="ru-RU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Они прячутся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в </a:t>
            </a:r>
            <a:r>
              <a:rPr lang="ru-RU" dirty="0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дупле</a:t>
            </a:r>
            <a:r>
              <a:rPr lang="ru-RU" dirty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, в густых елках, тесно прижимаются друг к другу и прячут клювик под крылышки для тепла.  </a:t>
            </a:r>
          </a:p>
        </p:txBody>
      </p:sp>
      <p:pic>
        <p:nvPicPr>
          <p:cNvPr id="3" name="Picture 2" descr="http://magspace.ru/uploads/2015/08/21/11-52CuddlingBirds2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31840" y="2636912"/>
            <a:ext cx="4823852" cy="32177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548680"/>
            <a:ext cx="676875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</a:rPr>
              <a:t>Зима </a:t>
            </a:r>
            <a:r>
              <a:rPr lang="ru-RU" sz="16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</a:rPr>
              <a:t>– очень тяжелое время года для птиц. Холодно и голодно им. Из-за холода птицы теряют много тепла. Как же им согреться? Для того чтобы согреться птицам необходимо много есть, и еды им нужно зимой намного больше чем летом. Отчего греет печка? Оттого что в ней дрова горят. Так и у птиц. Пища их греет как дрова греют печку. «Сытому морозы не страшны» — так можно сказать о птицах.</a:t>
            </a:r>
          </a:p>
          <a:p>
            <a:pPr algn="ctr"/>
            <a:r>
              <a:rPr lang="ru-RU" sz="16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</a:rPr>
              <a:t>  </a:t>
            </a:r>
            <a:endParaRPr lang="ru-RU" sz="1600"/>
          </a:p>
          <a:p>
            <a:endParaRPr lang="ru-RU"/>
          </a:p>
        </p:txBody>
      </p:sp>
      <p:pic>
        <p:nvPicPr>
          <p:cNvPr id="6" name="Picture 10" descr="http://www.neizvestniy-geniy.ru/images/works/photo/2014/02/1118632_1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5776" y="2132856"/>
            <a:ext cx="5952235" cy="44681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ru-RU" sz="16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</a:rPr>
              <a:t>Поэтому с раннего утра до позднего вечера зимующие птицы заняты одним важным делом. Как ты думаешь, каким?</a:t>
            </a:r>
          </a:p>
          <a:p>
            <a:pPr algn="ctr"/>
            <a:r>
              <a:rPr lang="ru-RU" sz="160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tx2"/>
                </a:solidFill>
              </a:rPr>
              <a:t> Да, поиск еды – главное занятие для птиц зимой. День зимой короткий, быстро темнеет, в темноте корма не найти. Вот и встают они с солнышком и целый день ищут себе еду. А уж кто не нашел еды и остался голодным – пропадет ночью, замерзнет! Еды больше в городе, вот и жмутся птички в холода поближе к нам, к теплу и еде. Люди подкармливают птиц на кормушках, чтобы помочь им выжить</a:t>
            </a:r>
            <a:r>
              <a:rPr lang="ru-RU" sz="1600"/>
              <a:t>.</a:t>
            </a:r>
          </a:p>
          <a:p>
            <a:endParaRPr lang="ru-RU"/>
          </a:p>
        </p:txBody>
      </p:sp>
      <p:pic>
        <p:nvPicPr>
          <p:cNvPr id="9" name="Picture 2" descr="http://www.playcast.ru/uploads/2016/02/20/17420804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9752" y="2348881"/>
            <a:ext cx="6192688" cy="450912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pull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6"/>
            <a:ext cx="4464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ple Chancery"/>
              </a:rPr>
              <a:t>КАКИЕ  БЫВАЮТ  КОРМУШКИ! </a:t>
            </a:r>
            <a:endParaRPr lang="ru-RU" sz="2400" b="1">
              <a:ln w="1905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0178" name="Picture 2" descr="C:\Users\098765огрп\Desktop\картинки зимующие птицы\17-0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 bwMode="auto">
          <a:xfrm>
            <a:off x="2339752" y="908720"/>
            <a:ext cx="6264696" cy="29914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1907704" y="3933056"/>
            <a:ext cx="7056784" cy="2585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Кормушки можно сделать из подручного, бросового материала:</a:t>
            </a:r>
          </a:p>
          <a:p>
            <a:pPr>
              <a:buFont typeface="Wingdings" pitchFamily="2" charset="2"/>
              <a:buChar char="v"/>
            </a:pPr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из коробок от сока, конфет; новогодних подарков;</a:t>
            </a:r>
          </a:p>
          <a:p>
            <a:pPr>
              <a:buFont typeface="Wingdings" pitchFamily="2" charset="2"/>
              <a:buChar char="v"/>
            </a:pPr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из пластиковых бутылок;</a:t>
            </a:r>
          </a:p>
          <a:p>
            <a:pPr>
              <a:buFont typeface="Wingdings" pitchFamily="2" charset="2"/>
              <a:buChar char="v"/>
            </a:pPr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из дерева и фанеры;</a:t>
            </a:r>
          </a:p>
          <a:p>
            <a:pPr>
              <a:buFont typeface="Wingdings" pitchFamily="2" charset="2"/>
              <a:buChar char="v"/>
            </a:pPr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из еловых и сосновых шишек;</a:t>
            </a:r>
          </a:p>
          <a:p>
            <a:pPr>
              <a:buFont typeface="Wingdings" pitchFamily="2" charset="2"/>
              <a:buChar char="v"/>
            </a:pPr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из дисков старых пластинок. </a:t>
            </a:r>
          </a:p>
          <a:p>
            <a:r>
              <a:rPr lang="ru-RU" b="1" i="1">
                <a:solidFill>
                  <a:srgbClr val="002060"/>
                </a:solidFill>
                <a:latin typeface="Calibri" pitchFamily="34" charset="0"/>
              </a:rPr>
              <a:t>Готовые кормушки разместите за окном, во дворе, ближайшем парке или сквере, чтобы была возможность регулярно наполнять её кормом.  </a:t>
            </a:r>
            <a:endParaRPr lang="ru-RU"/>
          </a:p>
        </p:txBody>
      </p:sp>
    </p:spTree>
  </p:cSld>
  <p:clrMapOvr>
    <a:masterClrMapping/>
  </p:clrMapOvr>
  <p:transition>
    <p:pull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332656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ple Chancery"/>
              </a:rPr>
              <a:t>ЧЕМ  МОЖНО   ПОДКОРМИТЬ  ПТИЦ? </a:t>
            </a:r>
            <a:endParaRPr lang="ru-RU" sz="2400" b="1">
              <a:ln w="1905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ttp://ekogradmoscow.ru/images/Raznoye_4/1%D0%9F%D1%80%D0%B0%D0%B2%D0%B8%D0%BB%D0%B0_%D0%BF%D0%BE%D0%B4%D0%BA%D0%BE%D1%80%D0%BC%D0%BA%D0%B8_%D0%BF%D1%82%D0%B8%D1%86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51720" y="908720"/>
            <a:ext cx="6794447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098765огрп\Desktop\картинки зимующие птицы\клипарты птицы\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7704" y="260648"/>
            <a:ext cx="7056784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4653136"/>
            <a:ext cx="30907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 err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Спинкою зеленовата,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Животиком желтовата,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Чёрненькая шапочка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И полоска шарфика.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772816"/>
            <a:ext cx="32483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Найдешь её в своём дворе,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Она на радость детворе.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Ты обижать её не смей!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Эта птичка - </a:t>
            </a:r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...</a:t>
            </a:r>
          </a:p>
        </p:txBody>
      </p:sp>
      <p:pic>
        <p:nvPicPr>
          <p:cNvPr id="2051" name="Picture 3" descr="C:\Users\098765огрп\Desktop\картинки зимующие птицы\i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96136" y="4149080"/>
            <a:ext cx="2905125" cy="2047875"/>
          </a:xfrm>
          <a:prstGeom prst="rect">
            <a:avLst/>
          </a:prstGeom>
          <a:noFill/>
        </p:spPr>
      </p:pic>
      <p:pic>
        <p:nvPicPr>
          <p:cNvPr id="2052" name="Picture 4" descr="C:\Users\098765огрп\Desktop\картинки зимующие птицы\hello_html_5567809b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6136" y="1412776"/>
            <a:ext cx="2880000" cy="202834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51720" y="33265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ple Chancery"/>
              </a:rPr>
              <a:t>ПРЕДЛАГАЮ  ПОИГРАТЬ  И  ЗАГАДКИ  ОТГАДАТЬ! </a:t>
            </a:r>
            <a:endParaRPr lang="ru-RU" sz="2400" b="1">
              <a:ln w="1905"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908720"/>
            <a:ext cx="323476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В небе кружит птичек стая,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Стая, вовсе не простая!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Стаю эту ты не бей: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Стаю сизых … 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3861048"/>
            <a:ext cx="313234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В лесу, под щебет,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Звон и свист,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Стучит лесной телеграфист: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"Здорово, дрозд, приятель!"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И ставит подпись ...</a:t>
            </a:r>
          </a:p>
        </p:txBody>
      </p:sp>
      <p:pic>
        <p:nvPicPr>
          <p:cNvPr id="3075" name="Picture 3" descr="C:\Users\098765огрп\Desktop\картинки зимующие птицы\hello_html_4b47b3b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3728" y="4077072"/>
            <a:ext cx="2880000" cy="2028354"/>
          </a:xfrm>
          <a:prstGeom prst="rect">
            <a:avLst/>
          </a:prstGeom>
          <a:noFill/>
        </p:spPr>
      </p:pic>
      <p:pic>
        <p:nvPicPr>
          <p:cNvPr id="6" name="Picture 3" descr="C:\Users\098765огрп\Desktop\картинки зимующие птицы\hello_html_4b47b3b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23728" y="764704"/>
            <a:ext cx="2880000" cy="2028354"/>
          </a:xfrm>
          <a:prstGeom prst="rect">
            <a:avLst/>
          </a:prstGeom>
          <a:noFill/>
        </p:spPr>
      </p:pic>
      <p:pic>
        <p:nvPicPr>
          <p:cNvPr id="3074" name="Picture 2" descr="C:\Users\098765огрп\Desktop\картинки зимующие птицы\mini_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39752" y="908720"/>
            <a:ext cx="2268000" cy="168988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836712"/>
            <a:ext cx="287472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Хочет с детства эта птица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Стать известною певицей.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День и ночь неугомонно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" Кар–кар–кар! " – поёт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3861048"/>
            <a:ext cx="3162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Чернокрылый,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Красногрудый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И зимой найдет приют: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Не боится он простуды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- С первым снегом</a:t>
            </a:r>
          </a:p>
          <a:p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Тут как тут!</a:t>
            </a:r>
          </a:p>
        </p:txBody>
      </p:sp>
      <p:pic>
        <p:nvPicPr>
          <p:cNvPr id="4098" name="Picture 2" descr="C:\Users\098765огрп\Desktop\картинки зимующие птицы\4842421_zimuyuschie_ptici_12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652120" y="764704"/>
            <a:ext cx="2880320" cy="2028568"/>
          </a:xfrm>
          <a:prstGeom prst="rect">
            <a:avLst/>
          </a:prstGeom>
          <a:noFill/>
        </p:spPr>
      </p:pic>
      <p:pic>
        <p:nvPicPr>
          <p:cNvPr id="4099" name="Picture 3" descr="C:\Users\098765огрп\Desktop\картинки зимующие птицы\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24128" y="3933056"/>
            <a:ext cx="2880000" cy="20283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404664"/>
            <a:ext cx="6336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РЕЧЕВОЕ УПРАЖНЕНИЕ «НАЗОВИ ЛАСКОВО»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1124744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Птица – птичка   Перо- … (перышко)   Крыло — … (крылышко)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Хвост — …(хвостик)   Клюв — …(клювик)   Синица — …(синичка)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Птенец — …(птенчик)  Воробей — …(воробышек)  </a:t>
            </a:r>
          </a:p>
          <a:p>
            <a:r>
              <a:rPr lang="ru-RU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Ворона — … (воронушка)   Голубь — … (голубок)</a:t>
            </a:r>
          </a:p>
        </p:txBody>
      </p:sp>
      <p:pic>
        <p:nvPicPr>
          <p:cNvPr id="17409" name="Picture 1" descr="C:\Users\098765огрп\Desktop\картинки зимующие птицы\kormushk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3848" y="2780928"/>
            <a:ext cx="4536504" cy="340237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484784"/>
            <a:ext cx="676875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cs typeface="Apple Chancery"/>
              </a:rPr>
              <a:t>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cs typeface="Apple Chancery"/>
              </a:rPr>
              <a:t>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cs typeface="Apple Chancery"/>
              </a:rPr>
              <a:t> Давайте вместе вспомним </a:t>
            </a:r>
          </a:p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cs typeface="Apple Chancery"/>
              </a:rPr>
              <a:t>ЗИМУЮЩИХ и КОЧУЮЩИХ </a:t>
            </a:r>
            <a:r>
              <a:rPr lang="ru-RU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cs typeface="Apple Chancery"/>
              </a:rPr>
              <a:t>ПТИЦ</a:t>
            </a:r>
            <a:r>
              <a:rPr kumimoji="0" lang="ru-RU" sz="28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+mj-lt"/>
                <a:cs typeface="Apple Chancery"/>
              </a:rPr>
              <a:t> </a:t>
            </a:r>
          </a:p>
        </p:txBody>
      </p:sp>
      <p:pic>
        <p:nvPicPr>
          <p:cNvPr id="3" name="Picture 2" descr="C:\Users\098765огрп\Desktop\картинки зимующие птицы\клипарты птицы\hello_html_2844a24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40152" y="3573016"/>
            <a:ext cx="2985279" cy="3074836"/>
          </a:xfrm>
          <a:prstGeom prst="rect">
            <a:avLst/>
          </a:prstGeom>
          <a:noFill/>
        </p:spPr>
      </p:pic>
      <p:pic>
        <p:nvPicPr>
          <p:cNvPr id="4" name="Picture 2" descr="C:\Users\098765огрп\Desktop\картинки зимующие птицы\клипарты птицы\hello_html_2844a243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1907704" y="188640"/>
            <a:ext cx="1872208" cy="192837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Sergei\Desktop\28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1484784"/>
            <a:ext cx="3869808" cy="36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1340768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5" y="404664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Угадай, кто спрятался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ergei\Desktop\bombycilla_garr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2204864"/>
            <a:ext cx="3155627" cy="349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1340768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5" y="404664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Угадай, кто спрятался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5" y="404664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Угадай, кто спрятался</a:t>
            </a:r>
          </a:p>
        </p:txBody>
      </p:sp>
      <p:pic>
        <p:nvPicPr>
          <p:cNvPr id="4" name="Picture 2" descr="C:\Users\Sergei\Desktop\bird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628800"/>
            <a:ext cx="4470675" cy="338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1340768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098765огрп\Desktop\картинки зимующие птицы\клипарты птицы\0_6ef64_6d979711_L (1)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15816" y="2132856"/>
            <a:ext cx="5349788" cy="367240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7905" y="404664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Угадай, кто спрятался</a:t>
            </a:r>
          </a:p>
        </p:txBody>
      </p:sp>
      <p:pic>
        <p:nvPicPr>
          <p:cNvPr id="3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31840" y="1412776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098765огрп\Desktop\картинки зимующие птицы\клипарты птицы\17921626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flipH="1">
            <a:off x="2411760" y="1340768"/>
            <a:ext cx="5247651" cy="37444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7905" y="404664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Угадай, кто спрятался</a:t>
            </a:r>
          </a:p>
        </p:txBody>
      </p:sp>
      <p:pic>
        <p:nvPicPr>
          <p:cNvPr id="3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1340768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098765огрп\Desktop\картинки зимующие птицы\клипарты птицы\14007658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20359532">
            <a:off x="3620425" y="1350821"/>
            <a:ext cx="2998724" cy="49463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7905" y="404664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Угадай, кто спрятался</a:t>
            </a:r>
          </a:p>
        </p:txBody>
      </p:sp>
      <p:pic>
        <p:nvPicPr>
          <p:cNvPr id="3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1340768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:\Users\098765огрп\Desktop\картинки зимующие птицы\клипарты птицы\hello_html_35606551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11760" y="1556792"/>
            <a:ext cx="4488263" cy="41764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7905" y="404664"/>
            <a:ext cx="35283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Угадай, кто спрятался</a:t>
            </a:r>
          </a:p>
        </p:txBody>
      </p:sp>
      <p:pic>
        <p:nvPicPr>
          <p:cNvPr id="3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87824" y="1340768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979712" y="1052736"/>
            <a:ext cx="6984776" cy="2800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numCol="2"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Морозы жестокие в этом году…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Тревожно за яблоньку в нашем саду,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Тревожно за Жучку: 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В ее конуре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Такой же морозище,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Как на дворе.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endParaRPr lang="ru-RU" sz="1600" b="1" i="1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ru-RU" sz="1600" b="1" i="1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ru-RU" sz="1600" b="1" i="1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ru-RU" sz="1600" b="1" i="1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endParaRPr lang="ru-RU" sz="1600" b="1" i="1">
              <a:solidFill>
                <a:srgbClr val="002060"/>
              </a:solidFill>
              <a:cs typeface="Times New Roman" pitchFamily="18" charset="0"/>
            </a:endParaRPr>
          </a:p>
          <a:p>
            <a:pPr eaLnBrk="0" hangingPunct="0"/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Но больше всего беспокойно за птиц, 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За наших воробышков, галок, синиц: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Ведь очень уж холодно в воздухе им.</a:t>
            </a:r>
            <a:b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1600" b="1" i="1">
                <a:solidFill>
                  <a:srgbClr val="002060"/>
                </a:solidFill>
                <a:cs typeface="Times New Roman" pitchFamily="18" charset="0"/>
              </a:rPr>
              <a:t>Поможем ли мы беззащитным таким</a:t>
            </a:r>
            <a:r>
              <a:rPr lang="ru-RU" sz="1600" b="1" i="1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?</a:t>
            </a:r>
          </a:p>
          <a:p>
            <a:pPr eaLnBrk="0" hangingPunct="0"/>
            <a:endParaRPr lang="ru-RU" sz="1600" b="1" i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04664"/>
            <a:ext cx="56166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ПОЗАБОТЬТЕСЬ  О ЗИМУЮЩИХ  ПТИЦАХ</a:t>
            </a:r>
          </a:p>
        </p:txBody>
      </p:sp>
      <p:pic>
        <p:nvPicPr>
          <p:cNvPr id="71684" name="Picture 4" descr="http://tomatoz.ru/uploads/posts/2012-01/1327860663_74925c7c87d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131840" y="2834934"/>
            <a:ext cx="4896544" cy="367240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051720" y="404664"/>
            <a:ext cx="3312368" cy="25853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Сугробами засыпаны</a:t>
            </a:r>
            <a:b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Бугры, дворы, дорожки,</a:t>
            </a:r>
            <a:b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Не могут пташки отыскать</a:t>
            </a:r>
            <a:b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Ни зернышка, ни крошки.</a:t>
            </a:r>
            <a:b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И вот летают все слабей</a:t>
            </a:r>
            <a:b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Ворона, галка, воробей…</a:t>
            </a:r>
          </a:p>
          <a:p>
            <a:pPr eaLnBrk="0" hangingPunct="0"/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Скорей на помощь, дети!</a:t>
            </a:r>
            <a:b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Вот в этот самый трудный час </a:t>
            </a:r>
          </a:p>
          <a:p>
            <a:pPr eaLnBrk="0" hangingPunct="0"/>
            <a:r>
              <a:rPr lang="ru-RU" sz="1600" b="1" i="1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Спасенье птицы ждут от вас. </a:t>
            </a:r>
            <a:r>
              <a:rPr lang="ru-RU" b="1" i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b="1" i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b="1" i="1">
              <a:solidFill>
                <a:srgbClr val="002060"/>
              </a:solidFill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5" name="Picture 2" descr="http://cs419926.userapi.com/v419926191/1626/j1bC_LPEZq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78430" y="476672"/>
            <a:ext cx="363680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countrysideliving.net/img/Garden-creatures/Rooks.jpg"/>
          <p:cNvPicPr>
            <a:picLocks noChangeAspect="1" noChangeArrowheads="1"/>
          </p:cNvPicPr>
          <p:nvPr/>
        </p:nvPicPr>
        <p:blipFill>
          <a:blip r:embed="rId3"/>
          <a:srcRect t="7805"/>
          <a:stretch>
            <a:fillRect/>
          </a:stretch>
        </p:blipFill>
        <p:spPr bwMode="auto">
          <a:xfrm flipH="1">
            <a:off x="5436096" y="3501008"/>
            <a:ext cx="3420000" cy="2551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http://data17.i.gallery.ru/albums/gallery/252876-c9515-48700548-m750x740-u8114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979712" y="3501008"/>
            <a:ext cx="3420000" cy="2421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2051720" y="548680"/>
            <a:ext cx="288032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Кормите их! Согрейте! </a:t>
            </a:r>
            <a:b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Повесьте домик на суку!</a:t>
            </a:r>
            <a:b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Рассыпьте крошки на снегу,</a:t>
            </a:r>
            <a:b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А то и манной кашки…</a:t>
            </a:r>
            <a:b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 оживут бедняжки!</a:t>
            </a:r>
          </a:p>
          <a:p>
            <a:pPr eaLnBrk="0" hangingPunct="0"/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По небу весело скользя,</a:t>
            </a:r>
            <a:b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Взлетят пернатые друзья</a:t>
            </a:r>
            <a:b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И пропоют, чирикая:</a:t>
            </a:r>
            <a:b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</a:br>
            <a:r>
              <a:rPr lang="ru-RU" sz="1600" b="1" i="1">
                <a:solidFill>
                  <a:srgbClr val="002060"/>
                </a:solidFill>
                <a:ea typeface="Times New Roman" pitchFamily="18" charset="0"/>
                <a:cs typeface="Arial" pitchFamily="34" charset="0"/>
              </a:rPr>
              <a:t>“Спасибо вам великое!”</a:t>
            </a:r>
          </a:p>
        </p:txBody>
      </p:sp>
      <p:pic>
        <p:nvPicPr>
          <p:cNvPr id="72706" name="Picture 2" descr="http://4.bp.blogspot.com/-jH5WT3H37A4/VqOxTwnCJJI/AAAAAAAAUyU/cFa3D5-IibE/s1600/%25D0%25BF%25D1%2582%25D0%25B8%25D1%2586%25281%2529%2B%25281%252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64088" y="47667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08" name="Picture 4" descr="https://otvet.imgsmail.ru/download/5d8fbcb3619837ea469e7ad3f7ca75dc_i-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79712" y="3501008"/>
            <a:ext cx="3456000" cy="2338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2710" name="Picture 6" descr="http://img-fotki.yandex.ru/get/5313/20055096.d8/0_6343c_42e84eeb_XL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flipH="1">
            <a:off x="5436096" y="3501008"/>
            <a:ext cx="3420000" cy="227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098765огрп\Desktop\картинки зимующие птицы\hello_html_5567809b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824" y="1052736"/>
            <a:ext cx="5040000" cy="35496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4941168"/>
            <a:ext cx="6293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Воробей – бойкая, жизнерадостная, находчивая и общительная птица. Клюёт овёс, пшено, зимой селится вблизи жилища человека, клюёт всё, что найдёт – всеядная птица.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771800" y="2204864"/>
            <a:ext cx="5400600" cy="230425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7704" y="2492896"/>
            <a:ext cx="70009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СПАСИБО </a:t>
            </a:r>
          </a:p>
          <a:p>
            <a:pPr algn="ctr">
              <a:defRPr/>
            </a:pPr>
            <a:r>
              <a:rPr lang="ru-RU" sz="4800" b="1">
                <a:ln w="1905"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  ВНИМАНИЕ!</a:t>
            </a:r>
          </a:p>
        </p:txBody>
      </p:sp>
      <p:pic>
        <p:nvPicPr>
          <p:cNvPr id="5" name="Picture 10" descr="E:\Зимующие птицы\Анимации птицы\34f9de8dbd30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9712" y="188640"/>
            <a:ext cx="2448272" cy="21422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7588" name="AutoShape 4" descr="http://www.playcast.ru/uploads/2016/01/19/1688745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0" name="AutoShape 6" descr="http://www.playcast.ru/uploads/2016/01/19/1688745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592" name="AutoShape 8" descr="http://www.playcast.ru/uploads/2016/01/19/1688745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0" descr="E:\Зимующие птицы\Анимации птицы\34f9de8dbd30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516216" y="4653136"/>
            <a:ext cx="1975077" cy="1728192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4869160"/>
            <a:ext cx="67673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Летом синицы питаются только насекомыми. Зимой насекомые прячутся, и птичкам приходится плохо, зимой они прилетают к нашим домам за помощью. Они будут клевать всё, что дадите: зерно, крупу, крошки хлеба, кусочки мяса, несолёного сала. </a:t>
            </a:r>
          </a:p>
        </p:txBody>
      </p:sp>
      <p:pic>
        <p:nvPicPr>
          <p:cNvPr id="33794" name="Picture 2" descr="C:\Users\098765огрп\Desktop\картинки зимующие птицы\i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87824" y="1052736"/>
            <a:ext cx="5040000" cy="35527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098765огрп\Desktop\картинки зимующие птицы\hello_html_m210f0c9c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43808" y="908720"/>
            <a:ext cx="5040000" cy="3549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4509121"/>
            <a:ext cx="6552728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Вороны очень умны. Фигура у вороны довольно неуклюжая. Ест ворона всё. Падаль, мыши, птички и их яйца, всякого рода черви и жуки, слизняки, рыба, овощи, фрукты, сыр, творог – всё ей годится. В природе ворона безусловно полезна, но вблизи человеческого жилья становится воровкой</a:t>
            </a:r>
            <a:r>
              <a:rPr lang="ru-RU" sz="28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098765огрп\Desktop\картинки зимующие птицы\hello_html_m138b78f5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43808" y="1052736"/>
            <a:ext cx="5040000" cy="35496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5085184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Сороки большие, серые, а голова и крылья черные. Бока у нее белые. Поэтому сорок называют «белобокими»«пестрыми» . Сорока подпрыгивает. Она любит есть несоленое сало на кормушке.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611231"/>
            <a:ext cx="705678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У голубей туловище светло-серое, с беловатым надхвостьем и двумя тёмными полосами на внешней стороне крыльев. Обладает прекрасным зрением – различает цвета радуги и ультрафиолетовые лучи. Питается растительными кормами: семенами, ягодами, плодами фруктовых деревьев.</a:t>
            </a:r>
          </a:p>
          <a:p>
            <a:pPr algn="ctr"/>
            <a:endParaRPr lang="ru-RU" sz="2000" i="1">
              <a:ln w="18415" cmpd="sng">
                <a:solidFill>
                  <a:schemeClr val="tx2"/>
                </a:solidFill>
                <a:prstDash val="solid"/>
              </a:ln>
              <a:solidFill>
                <a:schemeClr val="tx2"/>
              </a:solidFill>
            </a:endParaRPr>
          </a:p>
        </p:txBody>
      </p:sp>
      <p:pic>
        <p:nvPicPr>
          <p:cNvPr id="5" name="Picture 2" descr="C:\Users\098765огрп\Desktop\картинки зимующие птицы\hello_html_m210f0c9c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43808" y="908720"/>
            <a:ext cx="5040000" cy="3549613"/>
          </a:xfrm>
          <a:prstGeom prst="rect">
            <a:avLst/>
          </a:prstGeom>
          <a:noFill/>
        </p:spPr>
      </p:pic>
      <p:pic>
        <p:nvPicPr>
          <p:cNvPr id="35842" name="Picture 2" descr="C:\Users\098765огрп\Desktop\картинки зимующие птицы\mini_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91880" y="1268760"/>
            <a:ext cx="3528392" cy="27363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99792" y="4653136"/>
            <a:ext cx="590465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i="1">
                <a:ln w="18415" cmpd="sng">
                  <a:solidFill>
                    <a:schemeClr val="tx2"/>
                  </a:solidFill>
                  <a:prstDash val="solid"/>
                </a:ln>
                <a:solidFill>
                  <a:schemeClr val="tx2"/>
                </a:solidFill>
              </a:rPr>
              <a:t>Летом пёстрые дятлы питаются древесными насекомыми, а зимой – семенами хвойных деревьев. Весной дятел пьёт берёзовый сок. Это одна из очень полезных птиц наших лесов: работает круглый год по уничтожению вредителей.</a:t>
            </a:r>
          </a:p>
        </p:txBody>
      </p:sp>
      <p:pic>
        <p:nvPicPr>
          <p:cNvPr id="36866" name="Picture 2" descr="C:\Users\098765огрп\Desktop\картинки зимующие птицы\hello_html_4b47b3b4.pn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 bwMode="auto">
          <a:xfrm>
            <a:off x="2987824" y="1052736"/>
            <a:ext cx="5040000" cy="35496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Другая 19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366092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1402</Words>
  <Application>Microsoft Office PowerPoint</Application>
  <PresentationFormat>Экран (4:3)</PresentationFormat>
  <Paragraphs>114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11</cp:revision>
  <dcterms:created xsi:type="dcterms:W3CDTF">2014-07-27T17:44:06Z</dcterms:created>
  <dcterms:modified xsi:type="dcterms:W3CDTF">2023-12-11T09:22:50Z</dcterms:modified>
</cp:coreProperties>
</file>