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19"/>
  </p:notesMasterIdLst>
  <p:sldIdLst>
    <p:sldId id="256" r:id="rId2"/>
    <p:sldId id="346" r:id="rId3"/>
    <p:sldId id="357" r:id="rId4"/>
    <p:sldId id="396" r:id="rId5"/>
    <p:sldId id="390" r:id="rId6"/>
    <p:sldId id="391" r:id="rId7"/>
    <p:sldId id="392" r:id="rId8"/>
    <p:sldId id="393" r:id="rId9"/>
    <p:sldId id="394" r:id="rId10"/>
    <p:sldId id="397" r:id="rId11"/>
    <p:sldId id="398" r:id="rId12"/>
    <p:sldId id="399" r:id="rId13"/>
    <p:sldId id="400" r:id="rId14"/>
    <p:sldId id="402" r:id="rId15"/>
    <p:sldId id="395" r:id="rId16"/>
    <p:sldId id="403" r:id="rId17"/>
    <p:sldId id="40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FAF0-7BBF-42C9-9045-82A07550C096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C2F4-655F-4F74-B047-36F09CEF3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1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C2F4-655F-4F74-B047-36F09CEF3A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2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C2F4-655F-4F74-B047-36F09CEF3A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2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C2F4-655F-4F74-B047-36F09CEF3A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2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C2F4-655F-4F74-B047-36F09CEF3A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2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C2F4-655F-4F74-B047-36F09CEF3A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2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C2F4-655F-4F74-B047-36F09CEF3A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2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4216-3C74-48A9-AE1A-9736336E0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6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EAAE-E7F2-4222-9B73-7AE4E582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0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7380-A5F7-497D-A74E-D93E466E1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75D5D-48BB-477A-8627-01042D69D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7014-72DF-46C9-8779-ACAE0A865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9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A760-AE0D-4229-B74A-3A331BE75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06107-D2B7-49DB-887C-EF309E5B4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9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E8C0-BA2C-4322-A9EC-FDACDF7A4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6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4CAA-2607-4E1D-B243-9F2D0C47E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1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7F4F-D5CC-46BD-BBAF-60614774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1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A301-B007-47F6-81B1-AC58E2D33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84915E-89C3-4B56-B4B1-17D79A57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71685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64A73B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B5605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681304" y="685800"/>
            <a:ext cx="739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«Мобильное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электронное образование: цифровая образовательная среда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352801" y="6166830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andia.ru/text/80/448/images/img1_3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521480"/>
            <a:ext cx="3115211" cy="34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953000" y="5812887"/>
            <a:ext cx="4038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воспитатель Петрова М.Д.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ДС № 67 «Умка»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2C2323D-F3B4-4502-8F4B-C49CC09390F1}"/>
              </a:ext>
            </a:extLst>
          </p:cNvPr>
          <p:cNvSpPr txBox="1">
            <a:spLocks/>
          </p:cNvSpPr>
          <p:nvPr/>
        </p:nvSpPr>
        <p:spPr>
          <a:xfrm>
            <a:off x="390418" y="476672"/>
            <a:ext cx="8311793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sz="3600" b="1" dirty="0" smtClean="0"/>
              <a:t>Коммуникация с родителями в МЭО</a:t>
            </a:r>
            <a:endParaRPr lang="ru-RU" sz="3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8C92C9-AE4E-48BC-84A3-3CF78C8BF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57" y="1412776"/>
            <a:ext cx="4364802" cy="23762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1F9D8F-E13E-4753-B946-9FE4BE964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898" y="4005064"/>
            <a:ext cx="4363561" cy="2452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16CD3E-C7F5-4F9C-9976-F5A6B201EC5A}"/>
              </a:ext>
            </a:extLst>
          </p:cNvPr>
          <p:cNvSpPr txBox="1"/>
          <p:nvPr/>
        </p:nvSpPr>
        <p:spPr>
          <a:xfrm>
            <a:off x="251520" y="1655906"/>
            <a:ext cx="414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в онлайн-режиме решать все насущные проблемы и вопросы </a:t>
            </a:r>
            <a:r>
              <a:rPr lang="ru-RU" dirty="0" smtClean="0"/>
              <a:t> возникающие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в </a:t>
            </a:r>
            <a:r>
              <a:rPr lang="ru-RU" dirty="0"/>
              <a:t>детском саду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конфиденциального общения с </a:t>
            </a:r>
            <a:r>
              <a:rPr lang="ru-RU" dirty="0" smtClean="0"/>
              <a:t>родителями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по </a:t>
            </a:r>
            <a:r>
              <a:rPr lang="ru-RU" dirty="0"/>
              <a:t>вопросам </a:t>
            </a:r>
            <a:r>
              <a:rPr lang="ru-RU" dirty="0" smtClean="0"/>
              <a:t>психологического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и </a:t>
            </a:r>
            <a:r>
              <a:rPr lang="ru-RU" dirty="0"/>
              <a:t>физического состояния ребёнка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непосредственного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контакта ребёнка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с родителями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в </a:t>
            </a:r>
            <a:r>
              <a:rPr lang="ru-RU" dirty="0"/>
              <a:t>ситуациях</a:t>
            </a:r>
            <a:r>
              <a:rPr lang="ru-RU" dirty="0" smtClean="0"/>
              <a:t>,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когда он </a:t>
            </a:r>
            <a:r>
              <a:rPr lang="ru-RU" dirty="0"/>
              <a:t>в </a:t>
            </a:r>
            <a:r>
              <a:rPr lang="ru-RU" dirty="0" smtClean="0"/>
              <a:t>этом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нуждается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F7FAC9-8B39-448B-A4DD-A5DC0F244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659" y="4873043"/>
            <a:ext cx="1670618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3130B-80C5-4E7C-AEB3-311BB2B5DE13}"/>
              </a:ext>
            </a:extLst>
          </p:cNvPr>
          <p:cNvSpPr txBox="1">
            <a:spLocks/>
          </p:cNvSpPr>
          <p:nvPr/>
        </p:nvSpPr>
        <p:spPr>
          <a:xfrm>
            <a:off x="0" y="462086"/>
            <a:ext cx="9144000" cy="1094705"/>
          </a:xfrm>
          <a:prstGeom prst="rect">
            <a:avLst/>
          </a:prstGeom>
          <a:solidFill>
            <a:srgbClr val="85DBE9"/>
          </a:solidFill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sz="2400" smtClean="0"/>
              <a:t>ОСНОВНЫЕ ОСОБЕННОСТИ содержания МЭО</a:t>
            </a:r>
            <a:br>
              <a:rPr lang="ru-RU" sz="2400" smtClean="0"/>
            </a:br>
            <a:r>
              <a:rPr lang="ru-RU" sz="2400" smtClean="0"/>
              <a:t>для Дошкольного образования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703650"/>
            <a:ext cx="2630051" cy="2212061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олилиния 3"/>
          <p:cNvSpPr/>
          <p:nvPr/>
        </p:nvSpPr>
        <p:spPr>
          <a:xfrm>
            <a:off x="251520" y="2789986"/>
            <a:ext cx="1985773" cy="1261372"/>
          </a:xfrm>
          <a:custGeom>
            <a:avLst/>
            <a:gdLst>
              <a:gd name="connsiteX0" fmla="*/ 0 w 1985773"/>
              <a:gd name="connsiteY0" fmla="*/ 0 h 1425394"/>
              <a:gd name="connsiteX1" fmla="*/ 1985773 w 1985773"/>
              <a:gd name="connsiteY1" fmla="*/ 0 h 1425394"/>
              <a:gd name="connsiteX2" fmla="*/ 1985773 w 1985773"/>
              <a:gd name="connsiteY2" fmla="*/ 1425394 h 1425394"/>
              <a:gd name="connsiteX3" fmla="*/ 0 w 1985773"/>
              <a:gd name="connsiteY3" fmla="*/ 1425394 h 1425394"/>
              <a:gd name="connsiteX4" fmla="*/ 0 w 1985773"/>
              <a:gd name="connsiteY4" fmla="*/ 0 h 14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773" h="1425394">
                <a:moveTo>
                  <a:pt x="0" y="0"/>
                </a:moveTo>
                <a:lnTo>
                  <a:pt x="1985773" y="0"/>
                </a:lnTo>
                <a:lnTo>
                  <a:pt x="1985773" y="1425394"/>
                </a:lnTo>
                <a:lnTo>
                  <a:pt x="0" y="1425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/>
              <a:t>Системно организованная программа на </a:t>
            </a:r>
            <a:r>
              <a:rPr lang="ru-RU" sz="1200" kern="1200" dirty="0" smtClean="0"/>
              <a:t>год</a:t>
            </a:r>
          </a:p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 smtClean="0"/>
              <a:t>(36 </a:t>
            </a:r>
            <a:r>
              <a:rPr lang="ru-RU" sz="1200" kern="1200" dirty="0"/>
              <a:t>Тем, 180 Занятий)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0421" y="1703650"/>
            <a:ext cx="2630051" cy="2212061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849994"/>
              <a:satOff val="-14846"/>
              <a:lumOff val="278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4716016" y="2789986"/>
            <a:ext cx="1944216" cy="1261372"/>
          </a:xfrm>
          <a:custGeom>
            <a:avLst/>
            <a:gdLst>
              <a:gd name="connsiteX0" fmla="*/ 0 w 1425394"/>
              <a:gd name="connsiteY0" fmla="*/ 0 h 1425394"/>
              <a:gd name="connsiteX1" fmla="*/ 1425394 w 1425394"/>
              <a:gd name="connsiteY1" fmla="*/ 0 h 1425394"/>
              <a:gd name="connsiteX2" fmla="*/ 1425394 w 1425394"/>
              <a:gd name="connsiteY2" fmla="*/ 1425394 h 1425394"/>
              <a:gd name="connsiteX3" fmla="*/ 0 w 1425394"/>
              <a:gd name="connsiteY3" fmla="*/ 1425394 h 1425394"/>
              <a:gd name="connsiteX4" fmla="*/ 0 w 1425394"/>
              <a:gd name="connsiteY4" fmla="*/ 0 h 14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394" h="1425394">
                <a:moveTo>
                  <a:pt x="0" y="0"/>
                </a:moveTo>
                <a:lnTo>
                  <a:pt x="1425394" y="0"/>
                </a:lnTo>
                <a:lnTo>
                  <a:pt x="1425394" y="1425394"/>
                </a:lnTo>
                <a:lnTo>
                  <a:pt x="0" y="1425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83870"/>
              <a:satOff val="-7886"/>
              <a:lumOff val="-6732"/>
              <a:alphaOff val="0"/>
            </a:schemeClr>
          </a:fillRef>
          <a:effectRef idx="0">
            <a:schemeClr val="accent5">
              <a:hueOff val="-1883870"/>
              <a:satOff val="-7886"/>
              <a:lumOff val="-67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200" dirty="0"/>
              <a:t>М</a:t>
            </a:r>
            <a:r>
              <a:rPr lang="ru-RU" sz="1200" kern="1200" dirty="0" smtClean="0"/>
              <a:t>етодическое </a:t>
            </a:r>
            <a:r>
              <a:rPr lang="ru-RU" sz="1200" kern="1200" dirty="0" smtClean="0"/>
              <a:t>сопровождение</a:t>
            </a:r>
          </a:p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 smtClean="0"/>
              <a:t>для каждого</a:t>
            </a:r>
          </a:p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 smtClean="0"/>
              <a:t>занятия</a:t>
            </a:r>
            <a:endParaRPr lang="ru-RU" sz="1200" kern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226591"/>
            <a:ext cx="2630051" cy="2212061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699987"/>
              <a:satOff val="-29692"/>
              <a:lumOff val="55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251520" y="5174619"/>
            <a:ext cx="1985773" cy="1425394"/>
          </a:xfrm>
          <a:custGeom>
            <a:avLst/>
            <a:gdLst>
              <a:gd name="connsiteX0" fmla="*/ 0 w 1985773"/>
              <a:gd name="connsiteY0" fmla="*/ 0 h 1425394"/>
              <a:gd name="connsiteX1" fmla="*/ 1985773 w 1985773"/>
              <a:gd name="connsiteY1" fmla="*/ 0 h 1425394"/>
              <a:gd name="connsiteX2" fmla="*/ 1985773 w 1985773"/>
              <a:gd name="connsiteY2" fmla="*/ 1425394 h 1425394"/>
              <a:gd name="connsiteX3" fmla="*/ 0 w 1985773"/>
              <a:gd name="connsiteY3" fmla="*/ 1425394 h 1425394"/>
              <a:gd name="connsiteX4" fmla="*/ 0 w 1985773"/>
              <a:gd name="connsiteY4" fmla="*/ 0 h 14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773" h="1425394">
                <a:moveTo>
                  <a:pt x="0" y="0"/>
                </a:moveTo>
                <a:lnTo>
                  <a:pt x="1985773" y="0"/>
                </a:lnTo>
                <a:lnTo>
                  <a:pt x="1985773" y="1425394"/>
                </a:lnTo>
                <a:lnTo>
                  <a:pt x="0" y="1425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767739"/>
              <a:satOff val="-15772"/>
              <a:lumOff val="-13464"/>
              <a:alphaOff val="0"/>
            </a:schemeClr>
          </a:fillRef>
          <a:effectRef idx="0">
            <a:schemeClr val="accent5">
              <a:hueOff val="-3767739"/>
              <a:satOff val="-15772"/>
              <a:lumOff val="-1346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/>
              <a:t>Хрестоматийные </a:t>
            </a:r>
            <a:r>
              <a:rPr lang="ru-RU" sz="1200" kern="1200" dirty="0" smtClean="0"/>
              <a:t>материалы</a:t>
            </a:r>
          </a:p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 smtClean="0"/>
              <a:t>к </a:t>
            </a:r>
            <a:r>
              <a:rPr lang="ru-RU" sz="1200" kern="1200" dirty="0"/>
              <a:t>каждой теме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90421" y="4226591"/>
            <a:ext cx="2630051" cy="2212061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549981"/>
              <a:satOff val="-44538"/>
              <a:lumOff val="83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4716016" y="5156503"/>
            <a:ext cx="1944216" cy="1425394"/>
          </a:xfrm>
          <a:custGeom>
            <a:avLst/>
            <a:gdLst>
              <a:gd name="connsiteX0" fmla="*/ 0 w 1425394"/>
              <a:gd name="connsiteY0" fmla="*/ 0 h 1425394"/>
              <a:gd name="connsiteX1" fmla="*/ 1425394 w 1425394"/>
              <a:gd name="connsiteY1" fmla="*/ 0 h 1425394"/>
              <a:gd name="connsiteX2" fmla="*/ 1425394 w 1425394"/>
              <a:gd name="connsiteY2" fmla="*/ 1425394 h 1425394"/>
              <a:gd name="connsiteX3" fmla="*/ 0 w 1425394"/>
              <a:gd name="connsiteY3" fmla="*/ 1425394 h 1425394"/>
              <a:gd name="connsiteX4" fmla="*/ 0 w 1425394"/>
              <a:gd name="connsiteY4" fmla="*/ 0 h 142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394" h="1425394">
                <a:moveTo>
                  <a:pt x="0" y="0"/>
                </a:moveTo>
                <a:lnTo>
                  <a:pt x="1425394" y="0"/>
                </a:lnTo>
                <a:lnTo>
                  <a:pt x="1425394" y="1425394"/>
                </a:lnTo>
                <a:lnTo>
                  <a:pt x="0" y="14253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51608"/>
              <a:satOff val="-23658"/>
              <a:lumOff val="-20196"/>
              <a:alphaOff val="0"/>
            </a:schemeClr>
          </a:fillRef>
          <a:effectRef idx="0">
            <a:schemeClr val="accent5">
              <a:hueOff val="-5651608"/>
              <a:satOff val="-23658"/>
              <a:lumOff val="-201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ts val="0"/>
              </a:spcAft>
            </a:pPr>
            <a:r>
              <a:rPr lang="ru-RU" sz="1200" kern="1200" dirty="0"/>
              <a:t>Интерактивные мультимедийные объекты</a:t>
            </a:r>
          </a:p>
        </p:txBody>
      </p:sp>
    </p:spTree>
    <p:extLst>
      <p:ext uri="{BB962C8B-B14F-4D97-AF65-F5344CB8AC3E}">
        <p14:creationId xmlns:p14="http://schemas.microsoft.com/office/powerpoint/2010/main" val="76381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3"/>
            <a:ext cx="8382000" cy="67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49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C9E7E-A03D-4C8F-8FAE-279EB6A51CC0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936104"/>
          </a:xfrm>
          <a:prstGeom prst="rect">
            <a:avLst/>
          </a:prstGeom>
          <a:solidFill>
            <a:srgbClr val="85DBE9"/>
          </a:solidFill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smtClean="0"/>
              <a:t>МЭО ДЛЯ  ДЕТСКОГО САДА: Дошкольное образование</a:t>
            </a:r>
            <a:br>
              <a:rPr lang="ru-RU" sz="2000" smtClean="0"/>
            </a:br>
            <a:r>
              <a:rPr lang="ru-RU" sz="2000" smtClean="0"/>
              <a:t>в цифровой интерактивной СРЕДЕ</a:t>
            </a:r>
            <a:endParaRPr lang="ru-RU" sz="2000" dirty="0"/>
          </a:p>
        </p:txBody>
      </p:sp>
      <p:sp>
        <p:nvSpPr>
          <p:cNvPr id="3" name="Полилиния 2"/>
          <p:cNvSpPr/>
          <p:nvPr/>
        </p:nvSpPr>
        <p:spPr>
          <a:xfrm>
            <a:off x="0" y="1438275"/>
            <a:ext cx="5076056" cy="766589"/>
          </a:xfrm>
          <a:custGeom>
            <a:avLst/>
            <a:gdLst>
              <a:gd name="connsiteX0" fmla="*/ 0 w 3821542"/>
              <a:gd name="connsiteY0" fmla="*/ 0 h 1145295"/>
              <a:gd name="connsiteX1" fmla="*/ 3821542 w 3821542"/>
              <a:gd name="connsiteY1" fmla="*/ 0 h 1145295"/>
              <a:gd name="connsiteX2" fmla="*/ 3821542 w 3821542"/>
              <a:gd name="connsiteY2" fmla="*/ 1145295 h 1145295"/>
              <a:gd name="connsiteX3" fmla="*/ 0 w 3821542"/>
              <a:gd name="connsiteY3" fmla="*/ 1145295 h 1145295"/>
              <a:gd name="connsiteX4" fmla="*/ 0 w 3821542"/>
              <a:gd name="connsiteY4" fmla="*/ 0 h 11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542" h="1145295">
                <a:moveTo>
                  <a:pt x="0" y="0"/>
                </a:moveTo>
                <a:lnTo>
                  <a:pt x="3821542" y="0"/>
                </a:lnTo>
                <a:lnTo>
                  <a:pt x="3821542" y="1145295"/>
                </a:lnTo>
                <a:lnTo>
                  <a:pt x="0" y="11452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2400" dirty="0"/>
              <a:t>Основные преимущества МЭО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0" y="2204864"/>
            <a:ext cx="5220072" cy="4678631"/>
          </a:xfrm>
          <a:custGeom>
            <a:avLst/>
            <a:gdLst>
              <a:gd name="connsiteX0" fmla="*/ 0 w 3821542"/>
              <a:gd name="connsiteY0" fmla="*/ 0 h 3442229"/>
              <a:gd name="connsiteX1" fmla="*/ 3821542 w 3821542"/>
              <a:gd name="connsiteY1" fmla="*/ 0 h 3442229"/>
              <a:gd name="connsiteX2" fmla="*/ 3821542 w 3821542"/>
              <a:gd name="connsiteY2" fmla="*/ 3442229 h 3442229"/>
              <a:gd name="connsiteX3" fmla="*/ 0 w 3821542"/>
              <a:gd name="connsiteY3" fmla="*/ 3442229 h 3442229"/>
              <a:gd name="connsiteX4" fmla="*/ 0 w 3821542"/>
              <a:gd name="connsiteY4" fmla="*/ 0 h 34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542" h="3442229">
                <a:moveTo>
                  <a:pt x="0" y="0"/>
                </a:moveTo>
                <a:lnTo>
                  <a:pt x="3821542" y="0"/>
                </a:lnTo>
                <a:lnTo>
                  <a:pt x="3821542" y="3442229"/>
                </a:lnTo>
                <a:lnTo>
                  <a:pt x="0" y="34422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252000" rIns="252000" bIns="152019" numCol="1" spcCol="1270" anchor="t" anchorCtr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Обеспечение требований ФГОС дошкольного образования в части  требований к структуре основных образовательных </a:t>
            </a:r>
            <a:r>
              <a:rPr lang="ru-RU" sz="1600" dirty="0" smtClean="0"/>
              <a:t>программ 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Универсальность относительно существующих программ дошкольного </a:t>
            </a:r>
            <a:r>
              <a:rPr lang="ru-RU" sz="1600" dirty="0" smtClean="0"/>
              <a:t>образования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Единая структура контента и удобная для воспитателя логика представления </a:t>
            </a:r>
            <a:r>
              <a:rPr lang="ru-RU" sz="1600" dirty="0" smtClean="0"/>
              <a:t>материала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Преемственность со школой за счет использования единой образовательной </a:t>
            </a:r>
            <a:r>
              <a:rPr lang="ru-RU" sz="1600" dirty="0" smtClean="0"/>
              <a:t>среды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Повышение мотивации детей к образовательной деятельности за счет использования интерактивных </a:t>
            </a:r>
            <a:r>
              <a:rPr lang="ru-RU" sz="1600" dirty="0" smtClean="0"/>
              <a:t>ресурсов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8275"/>
            <a:ext cx="4067944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1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762(1).jpg">
            <a:extLst>
              <a:ext uri="{FF2B5EF4-FFF2-40B4-BE49-F238E27FC236}">
                <a16:creationId xmlns:a16="http://schemas.microsoft.com/office/drawing/2014/main" id="{726D8DD6-1D10-440A-95D5-93588E699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12168" r="14341" b="31768"/>
          <a:stretch/>
        </p:blipFill>
        <p:spPr bwMode="auto">
          <a:xfrm>
            <a:off x="3191225" y="4127964"/>
            <a:ext cx="5952775" cy="27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анимация-с-е-ов-ноги-и-я-43680870.jpg">
            <a:extLst>
              <a:ext uri="{FF2B5EF4-FFF2-40B4-BE49-F238E27FC236}">
                <a16:creationId xmlns:a16="http://schemas.microsoft.com/office/drawing/2014/main" id="{26DAC8F3-E08B-4E07-B04B-7A531075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56" y="3106873"/>
            <a:ext cx="2736710" cy="15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6561" y="3765314"/>
            <a:ext cx="21259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://m.tatar-inform.ru/upload/image/2016/08/29/Clipboard90.jpg">
            <a:extLst>
              <a:ext uri="{FF2B5EF4-FFF2-40B4-BE49-F238E27FC236}">
                <a16:creationId xmlns:a16="http://schemas.microsoft.com/office/drawing/2014/main" id="{180AD5F6-9BEC-4CA6-8040-106913281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r="11216"/>
          <a:stretch/>
        </p:blipFill>
        <p:spPr bwMode="auto">
          <a:xfrm>
            <a:off x="0" y="1199603"/>
            <a:ext cx="3225638" cy="29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38414-D25E-49C1-968C-F95238ADB870}"/>
              </a:ext>
            </a:extLst>
          </p:cNvPr>
          <p:cNvSpPr txBox="1"/>
          <p:nvPr/>
        </p:nvSpPr>
        <p:spPr>
          <a:xfrm>
            <a:off x="3923928" y="1685126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Интерактивная</a:t>
            </a:r>
            <a:r>
              <a:rPr lang="en-US" sz="2800" dirty="0"/>
              <a:t> </a:t>
            </a:r>
            <a:r>
              <a:rPr lang="ru-RU" sz="2800" dirty="0" smtClean="0"/>
              <a:t>цифровая свободная</a:t>
            </a:r>
            <a:endParaRPr lang="en-US" sz="2800" dirty="0" smtClean="0"/>
          </a:p>
          <a:p>
            <a:pPr algn="ctr"/>
            <a:r>
              <a:rPr lang="ru-RU" sz="2800" dirty="0" smtClean="0"/>
              <a:t>и </a:t>
            </a:r>
            <a:r>
              <a:rPr lang="ru-RU" sz="2800" dirty="0"/>
              <a:t>комфортная среда — путь к успеху!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858" y="4351578"/>
            <a:ext cx="2931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+mj-lt"/>
              </a:rPr>
              <a:t>Формирования всех видов готовности </a:t>
            </a:r>
            <a:r>
              <a:rPr lang="ru-RU" sz="1400" b="1" dirty="0" smtClean="0">
                <a:latin typeface="+mj-lt"/>
              </a:rPr>
              <a:t>ребенка</a:t>
            </a:r>
            <a:endParaRPr lang="en-US" sz="1400" b="1" dirty="0" smtClean="0">
              <a:latin typeface="+mj-lt"/>
            </a:endParaRPr>
          </a:p>
          <a:p>
            <a:r>
              <a:rPr lang="ru-RU" sz="1400" b="1" dirty="0" smtClean="0">
                <a:latin typeface="+mj-lt"/>
              </a:rPr>
              <a:t>к </a:t>
            </a:r>
            <a:r>
              <a:rPr lang="ru-RU" sz="1400" b="1" dirty="0">
                <a:latin typeface="+mj-lt"/>
              </a:rPr>
              <a:t>школьному обучению: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физической</a:t>
            </a:r>
            <a:r>
              <a:rPr lang="ru-RU" sz="1400" dirty="0"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интеллектуальной</a:t>
            </a:r>
            <a:r>
              <a:rPr lang="ru-RU" sz="1400" dirty="0"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эмоционально-волевой</a:t>
            </a:r>
            <a:r>
              <a:rPr lang="ru-RU" sz="1400" dirty="0"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мотивационной</a:t>
            </a:r>
            <a:r>
              <a:rPr lang="ru-RU" sz="1400" dirty="0"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личностной</a:t>
            </a:r>
            <a:r>
              <a:rPr lang="ru-RU" sz="1400" dirty="0"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социально-психологической</a:t>
            </a:r>
            <a:r>
              <a:rPr lang="ru-RU" dirty="0">
                <a:latin typeface="+mj-lt"/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452274"/>
            <a:ext cx="9144001" cy="748208"/>
          </a:xfrm>
          <a:prstGeom prst="rect">
            <a:avLst/>
          </a:prstGeom>
          <a:solidFill>
            <a:srgbClr val="85DBE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dirty="0"/>
              <a:t>Ориентация на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196053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381000" y="30480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педагогов на платформе МЭО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6176" y="1905000"/>
            <a:ext cx="7339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целевые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ориентиры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ключевые слова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темы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варианты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работы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родителями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дополнительные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темы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обсуждения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хрестоматия (литература и музыкальные произведения)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методические рекомендации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5817010" cy="114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401638"/>
            <a:ext cx="9255126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94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2028"/>
            <a:ext cx="5396196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45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838200" y="304800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МЭО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834" y="2038884"/>
            <a:ext cx="2443385" cy="22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Стремительное развитие информационных технологий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3607" y="2051703"/>
            <a:ext cx="2443385" cy="22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Широкие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возмжности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информационных технологий для развития детей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1170" y="2051703"/>
            <a:ext cx="2443385" cy="22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нормативно-правовая база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15" y="4456329"/>
            <a:ext cx="3634768" cy="240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228600" y="304800"/>
            <a:ext cx="8153400" cy="12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работы в МЭО: способствовать повышению качества образования через использование современных образовательных технологий.</a:t>
            </a: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447800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Задачи работы в МЭО: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информационно-образовательную среду для дошкольного обучения на основе внедрения в образовательный процесс информационно-образовательной системы «МЭО».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образовательную деятельность воспитанников с использованием Мобильного электронного образования.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уровень профессиональной компетентности педагогов по вопросам применения технологий мобильного обучения в образовательном процессе.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мотивацию родителей использовать ресурс Мобильного электронного образования совместно с ребенком вне детского сада.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31079"/>
            <a:ext cx="4978810" cy="98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7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228600" y="304800"/>
            <a:ext cx="8153400" cy="15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МЭО – это инструмент, который обеспечивает единую методологическую платформу для решения единых задач, достижения дидактических целей для того, чтобы обучение стало системным, а успешность заложена именно в системности.</a:t>
            </a: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899917"/>
            <a:ext cx="8153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Информационно-образовательная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платформа «Мобильное электронное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образование» - это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интерактивная цифровая образовательная система, которая включает в себя комплекс занятий с детьми с применением средств мультимедиа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звуков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видеоматериалов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интерактивного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31079"/>
            <a:ext cx="4978810" cy="98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800100" y="3754814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применения МЭО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0800" y="4278034"/>
            <a:ext cx="2214785" cy="1278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Очное обучение детей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23188" y="4246869"/>
            <a:ext cx="2290985" cy="1295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детей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5" y="4545058"/>
            <a:ext cx="2176042" cy="19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381000" y="30480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Содержание курсов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платформе МЭО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015" y="1505129"/>
            <a:ext cx="7339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в каждом курсе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 на каждую неделю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состоит из 180 занятий на каждый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каждому занятию прилагается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сценарий,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презентации, стихи, загадки, песни, вопросы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и т.д.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каждом занятии четко прописывается деятельность педагогов и деятельность детей, содержание беседы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5514975" cy="31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7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838200" y="304800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Достоинства платформы МЭО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834" y="1692719"/>
            <a:ext cx="2443385" cy="22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повысить активность детей на занятиях.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7308" y="1692719"/>
            <a:ext cx="2443385" cy="22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платформы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непрерывность образовательного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4770" y="1708594"/>
            <a:ext cx="2443385" cy="22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компетенции детей в области использования современных электронных средств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avatars.mds.yandex.net/get-zen_doc/153162/pub_5ba3f6e1c071d300ab51b938_5ba3f7be3f25cd00ab1ffda8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9127"/>
            <a:ext cx="2658873" cy="26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34587"/>
            <a:ext cx="4662493" cy="7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838200" y="304800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Достоинства платформы МЭО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2038884"/>
            <a:ext cx="2443385" cy="22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Платформа разрывает границы, обеспечивает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погружение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единое информационное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038884"/>
            <a:ext cx="2443385" cy="22738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Предусматриваются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разнообразные виды деятельности,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всех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 ФГОС ДО.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im0-tub-ru.yandex.net/i?id=6abf9f15d3e5135e826ebf17606cf3b9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799"/>
            <a:ext cx="23622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B8F927-407B-4C1A-A3C3-69A9A6D92D98}"/>
              </a:ext>
            </a:extLst>
          </p:cNvPr>
          <p:cNvSpPr txBox="1">
            <a:spLocks/>
          </p:cNvSpPr>
          <p:nvPr/>
        </p:nvSpPr>
        <p:spPr>
          <a:xfrm>
            <a:off x="0" y="486006"/>
            <a:ext cx="9144000" cy="899141"/>
          </a:xfrm>
          <a:prstGeom prst="rect">
            <a:avLst/>
          </a:prstGeom>
          <a:solidFill>
            <a:srgbClr val="85DBE9"/>
          </a:solidFill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sz="2000" spc="200" dirty="0" smtClean="0"/>
              <a:t>организации деятельности дошкольника</a:t>
            </a:r>
            <a:br>
              <a:rPr lang="ru-RU" sz="2000" spc="200" dirty="0" smtClean="0"/>
            </a:br>
            <a:r>
              <a:rPr lang="ru-RU" sz="2000" spc="200" dirty="0" smtClean="0"/>
              <a:t>в </a:t>
            </a:r>
            <a:r>
              <a:rPr lang="ru-RU" sz="2000" dirty="0" smtClean="0"/>
              <a:t>цифровой интерактивной СРЕДЕ МЭО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F02A7-7FC4-4300-AAC8-302EC5E0F7D2}"/>
              </a:ext>
            </a:extLst>
          </p:cNvPr>
          <p:cNvSpPr txBox="1"/>
          <p:nvPr/>
        </p:nvSpPr>
        <p:spPr>
          <a:xfrm>
            <a:off x="6242078" y="5157192"/>
            <a:ext cx="2750148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108000" rIns="108000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Речевое развитие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ADDDD-C000-4194-B387-1950BDBE14B8}"/>
              </a:ext>
            </a:extLst>
          </p:cNvPr>
          <p:cNvSpPr txBox="1"/>
          <p:nvPr/>
        </p:nvSpPr>
        <p:spPr>
          <a:xfrm>
            <a:off x="6242078" y="5549892"/>
            <a:ext cx="2732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Развитие фонематического </a:t>
            </a:r>
            <a:r>
              <a:rPr lang="ru-RU" sz="1200" dirty="0" smtClean="0"/>
              <a:t>слуха</a:t>
            </a:r>
          </a:p>
          <a:p>
            <a:r>
              <a:rPr lang="ru-RU" sz="1200" dirty="0" smtClean="0"/>
              <a:t>и </a:t>
            </a:r>
            <a:r>
              <a:rPr lang="ru-RU" sz="1200" dirty="0"/>
              <a:t>другие компоненты </a:t>
            </a:r>
            <a:r>
              <a:rPr lang="ru-RU" sz="1200" dirty="0" smtClean="0"/>
              <a:t>до буквенного </a:t>
            </a:r>
            <a:r>
              <a:rPr lang="ru-RU" sz="1200" dirty="0"/>
              <a:t>периода обучения </a:t>
            </a:r>
            <a:r>
              <a:rPr lang="ru-RU" sz="1200" dirty="0" smtClean="0"/>
              <a:t>грамоте, чтение</a:t>
            </a:r>
          </a:p>
          <a:p>
            <a:r>
              <a:rPr lang="ru-RU" sz="1200" dirty="0" smtClean="0"/>
              <a:t>и восприятие художественного текста</a:t>
            </a:r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ACA57-50CF-4E6C-AE40-97C8558161B1}"/>
              </a:ext>
            </a:extLst>
          </p:cNvPr>
          <p:cNvSpPr txBox="1"/>
          <p:nvPr/>
        </p:nvSpPr>
        <p:spPr>
          <a:xfrm>
            <a:off x="161433" y="1614984"/>
            <a:ext cx="2827830" cy="584775"/>
          </a:xfrm>
          <a:prstGeom prst="rect">
            <a:avLst/>
          </a:prstGeom>
          <a:solidFill>
            <a:srgbClr val="00B0F0"/>
          </a:solidFill>
        </p:spPr>
        <p:txBody>
          <a:bodyPr wrap="square" lIns="108000" rIns="108000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Физическое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развитие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4B963-E83C-42E1-968F-B13CCA240211}"/>
              </a:ext>
            </a:extLst>
          </p:cNvPr>
          <p:cNvSpPr txBox="1"/>
          <p:nvPr/>
        </p:nvSpPr>
        <p:spPr>
          <a:xfrm>
            <a:off x="161433" y="2321191"/>
            <a:ext cx="282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Тематические физкультминутки </a:t>
            </a:r>
          </a:p>
          <a:p>
            <a:r>
              <a:rPr lang="ru-RU" sz="1200" dirty="0"/>
              <a:t>Динамические паузы</a:t>
            </a:r>
          </a:p>
          <a:p>
            <a:r>
              <a:rPr lang="ru-RU" sz="1200" dirty="0"/>
              <a:t>Основы здорового образа жизни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A8B19-A839-4345-A589-601E30C1B238}"/>
              </a:ext>
            </a:extLst>
          </p:cNvPr>
          <p:cNvSpPr txBox="1"/>
          <p:nvPr/>
        </p:nvSpPr>
        <p:spPr>
          <a:xfrm>
            <a:off x="161433" y="5156025"/>
            <a:ext cx="2827829" cy="584775"/>
          </a:xfrm>
          <a:prstGeom prst="rect">
            <a:avLst/>
          </a:prstGeom>
          <a:solidFill>
            <a:srgbClr val="00B050"/>
          </a:solidFill>
        </p:spPr>
        <p:txBody>
          <a:bodyPr wrap="square" lIns="108000" rIns="108000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Социально-коммуникативное развитие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881D9-4045-421F-8296-F23C54B4F292}"/>
              </a:ext>
            </a:extLst>
          </p:cNvPr>
          <p:cNvSpPr txBox="1"/>
          <p:nvPr/>
        </p:nvSpPr>
        <p:spPr>
          <a:xfrm>
            <a:off x="161433" y="5849689"/>
            <a:ext cx="282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Усвоение норм и ценностей общества</a:t>
            </a:r>
          </a:p>
          <a:p>
            <a:r>
              <a:rPr lang="ru-RU" sz="1200" dirty="0"/>
              <a:t>Основы безопасного поведения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085B8-7563-419F-9CC5-752CC25F16CF}"/>
              </a:ext>
            </a:extLst>
          </p:cNvPr>
          <p:cNvSpPr txBox="1"/>
          <p:nvPr/>
        </p:nvSpPr>
        <p:spPr>
          <a:xfrm>
            <a:off x="6246176" y="1614984"/>
            <a:ext cx="2746050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108000" rIns="108000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Художественно-эстетическое развитие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35166-7321-4C8F-ACAC-1B008FAA3318}"/>
              </a:ext>
            </a:extLst>
          </p:cNvPr>
          <p:cNvSpPr txBox="1"/>
          <p:nvPr/>
        </p:nvSpPr>
        <p:spPr>
          <a:xfrm>
            <a:off x="6246176" y="2367740"/>
            <a:ext cx="274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Музыкальное воспитание</a:t>
            </a:r>
          </a:p>
          <a:p>
            <a:r>
              <a:rPr lang="ru-RU" sz="1200" dirty="0"/>
              <a:t>Художественно-творческая деятельность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4146F2-249C-4D0B-A7FB-BC3089B3630D}"/>
              </a:ext>
            </a:extLst>
          </p:cNvPr>
          <p:cNvSpPr txBox="1"/>
          <p:nvPr/>
        </p:nvSpPr>
        <p:spPr>
          <a:xfrm>
            <a:off x="3177786" y="4201947"/>
            <a:ext cx="278842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8000" rIns="108000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Познавательное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развитие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9B40F0-217B-4250-8AB1-4BE3CA7B8A10}"/>
              </a:ext>
            </a:extLst>
          </p:cNvPr>
          <p:cNvSpPr txBox="1"/>
          <p:nvPr/>
        </p:nvSpPr>
        <p:spPr>
          <a:xfrm>
            <a:off x="3177786" y="4924325"/>
            <a:ext cx="278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Формирование </a:t>
            </a:r>
            <a:r>
              <a:rPr lang="ru-RU" sz="1200" dirty="0"/>
              <a:t>элементарных математических представлений</a:t>
            </a:r>
          </a:p>
          <a:p>
            <a:r>
              <a:rPr lang="ru-RU" sz="1200" dirty="0"/>
              <a:t>Элементы экологического образования</a:t>
            </a:r>
          </a:p>
          <a:p>
            <a:r>
              <a:rPr lang="ru-RU" sz="1200" dirty="0"/>
              <a:t>Сенсорное развитие</a:t>
            </a:r>
          </a:p>
          <a:p>
            <a:r>
              <a:rPr lang="ru-RU" sz="1200" dirty="0"/>
              <a:t>Проектная и познавательно-исследовательская деятельность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B44292A-F138-433C-98C5-C7E4ABE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01" y="2078729"/>
            <a:ext cx="2664296" cy="177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D6EE1D6-2443-4CD6-BAD6-DD922715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3" y="3175092"/>
            <a:ext cx="2664000" cy="177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47466B17-ED20-45AF-836B-5DD122CEE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t="11986" r="3980" b="7183"/>
          <a:stretch/>
        </p:blipFill>
        <p:spPr bwMode="auto">
          <a:xfrm>
            <a:off x="6233606" y="3209486"/>
            <a:ext cx="2664000" cy="1602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30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534400" y="5594567"/>
            <a:ext cx="50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0418" y="476672"/>
            <a:ext cx="8311793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ru-RU" smtClean="0"/>
              <a:t>Пример занятия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0" b="1561"/>
          <a:stretch/>
        </p:blipFill>
        <p:spPr bwMode="auto">
          <a:xfrm>
            <a:off x="-10999" y="1196752"/>
            <a:ext cx="9154999" cy="56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1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2277</TotalTime>
  <Words>531</Words>
  <Application>Microsoft Office PowerPoint</Application>
  <PresentationFormat>Экран (4:3)</PresentationFormat>
  <Paragraphs>116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Symbol</vt:lpstr>
      <vt:lpstr>Tahoma</vt:lpstr>
      <vt:lpstr>Times New Roman</vt:lpstr>
      <vt:lpstr>Wingdings</vt:lpstr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</dc:creator>
  <cp:lastModifiedBy>Админ</cp:lastModifiedBy>
  <cp:revision>322</cp:revision>
  <cp:lastPrinted>1601-01-01T00:00:00Z</cp:lastPrinted>
  <dcterms:created xsi:type="dcterms:W3CDTF">2015-11-07T17:27:31Z</dcterms:created>
  <dcterms:modified xsi:type="dcterms:W3CDTF">2023-01-19T10:05:17Z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