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9" r:id="rId16"/>
    <p:sldId id="270" r:id="rId17"/>
    <p:sldId id="271" r:id="rId18"/>
    <p:sldId id="272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8" r:id="rId33"/>
    <p:sldId id="289" r:id="rId34"/>
    <p:sldId id="290" r:id="rId35"/>
  </p:sld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1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0.png"/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3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image" Target="../media/image61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image" Target="../media/image66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72.png"/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image" Target="../media/image69.pn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6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image" Target="../media/image73.pn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7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image" Target="../media/image78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4.png"/><Relationship Id="rId1" Type="http://schemas.openxmlformats.org/officeDocument/2006/relationships/image" Target="../media/image83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88.png"/><Relationship Id="rId8" Type="http://schemas.openxmlformats.org/officeDocument/2006/relationships/image" Target="../media/image36.png"/><Relationship Id="rId7" Type="http://schemas.openxmlformats.org/officeDocument/2006/relationships/image" Target="../media/image87.png"/><Relationship Id="rId6" Type="http://schemas.openxmlformats.org/officeDocument/2006/relationships/image" Target="../media/image34.png"/><Relationship Id="rId5" Type="http://schemas.openxmlformats.org/officeDocument/2006/relationships/image" Target="../media/image86.png"/><Relationship Id="rId4" Type="http://schemas.openxmlformats.org/officeDocument/2006/relationships/image" Target="../media/image32.png"/><Relationship Id="rId3" Type="http://schemas.openxmlformats.org/officeDocument/2006/relationships/image" Target="../media/image85.png"/><Relationship Id="rId2" Type="http://schemas.openxmlformats.org/officeDocument/2006/relationships/image" Target="../media/image30.png"/><Relationship Id="rId13" Type="http://schemas.openxmlformats.org/officeDocument/2006/relationships/notesSlide" Target="../notesSlides/notesSlide19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89.png"/><Relationship Id="rId10" Type="http://schemas.openxmlformats.org/officeDocument/2006/relationships/image" Target="../media/image38.png"/><Relationship Id="rId1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0.png"/><Relationship Id="rId1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1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image" Target="../media/image9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2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3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92.png"/><Relationship Id="rId2" Type="http://schemas.openxmlformats.org/officeDocument/2006/relationships/image" Target="../media/image67.png"/><Relationship Id="rId1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4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image" Target="../media/image93.png"/></Relationships>
</file>

<file path=ppt/slides/_rels/slide2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5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02.png"/><Relationship Id="rId4" Type="http://schemas.openxmlformats.org/officeDocument/2006/relationships/image" Target="../media/image101.png"/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image" Target="../media/image98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3.png"/><Relationship Id="rId1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4.png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8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05.png"/><Relationship Id="rId2" Type="http://schemas.openxmlformats.org/officeDocument/2006/relationships/image" Target="../media/image67.png"/><Relationship Id="rId1" Type="http://schemas.openxmlformats.org/officeDocument/2006/relationships/image" Target="../media/image66.png"/></Relationships>
</file>

<file path=ppt/slides/_rels/slide2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9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image" Target="../media/image7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6.png"/><Relationship Id="rId1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1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37.png"/><Relationship Id="rId8" Type="http://schemas.openxmlformats.org/officeDocument/2006/relationships/image" Target="../media/image36.png"/><Relationship Id="rId7" Type="http://schemas.openxmlformats.org/officeDocument/2006/relationships/image" Target="../media/image35.png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3" Type="http://schemas.openxmlformats.org/officeDocument/2006/relationships/notesSlide" Target="../notesSlides/notesSlide8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39.png"/><Relationship Id="rId10" Type="http://schemas.openxmlformats.org/officeDocument/2006/relationships/image" Target="../media/image38.png"/><Relationship Id="rId1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9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28250" y="2437235"/>
            <a:ext cx="5239500" cy="213878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850" y="635"/>
            <a:ext cx="9144000" cy="521208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8110" y="-3810"/>
            <a:ext cx="9262745" cy="608203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963930" y="1014730"/>
            <a:ext cx="7216140" cy="1036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endParaRPr lang="ru-RU" altLang="en-US" sz="2685" b="1" i="1" dirty="0">
              <a:solidFill>
                <a:srgbClr val="FDED40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  <a:p>
            <a:pPr marL="0" indent="0" algn="ctr">
              <a:lnSpc>
                <a:spcPct val="90000"/>
              </a:lnSpc>
              <a:buNone/>
            </a:pPr>
            <a:r>
              <a:rPr lang="ru-RU" altLang="en-US" sz="2685" b="1" dirty="0">
                <a:solidFill>
                  <a:srgbClr val="FFFF00"/>
                </a:solidFill>
                <a:latin typeface="+mj-lt"/>
                <a:ea typeface="Arial" panose="020B0604020202020204" pitchFamily="34" charset="-122"/>
                <a:cs typeface="+mj-lt"/>
              </a:rPr>
              <a:t>Умная физкультура:нейрогимнастика для малышей</a:t>
            </a:r>
            <a:endParaRPr lang="ru-RU" altLang="en-US" sz="2685" b="1" dirty="0">
              <a:solidFill>
                <a:srgbClr val="FFFF00"/>
              </a:solidFill>
              <a:latin typeface="+mj-lt"/>
              <a:ea typeface="Arial" panose="020B0604020202020204" pitchFamily="34" charset="-122"/>
              <a:cs typeface="+mj-lt"/>
            </a:endParaRPr>
          </a:p>
        </p:txBody>
      </p:sp>
      <p:sp>
        <p:nvSpPr>
          <p:cNvPr id="8" name="Text 1"/>
          <p:cNvSpPr txBox="1"/>
          <p:nvPr/>
        </p:nvSpPr>
        <p:spPr>
          <a:xfrm>
            <a:off x="1417955" y="2104390"/>
            <a:ext cx="7019925" cy="29083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FDED40"/>
                </a:solidFill>
                <a:ea typeface="Arial" panose="020B0604020202020204" pitchFamily="34" charset="-122"/>
                <a:cs typeface="+mn-lt"/>
              </a:rPr>
              <a:t>Ранний возраст как основа координации, речи и сенсомоторного развития.
</a:t>
            </a:r>
            <a:endParaRPr lang="en-US" sz="1600" dirty="0">
              <a:solidFill>
                <a:srgbClr val="FDED40"/>
              </a:solidFill>
              <a:ea typeface="Arial" panose="020B0604020202020204" pitchFamily="34" charset="-122"/>
              <a:cs typeface="+mn-lt"/>
            </a:endParaRPr>
          </a:p>
        </p:txBody>
      </p:sp>
      <p:sp>
        <p:nvSpPr>
          <p:cNvPr id="9" name="Text 2"/>
          <p:cNvSpPr txBox="1"/>
          <p:nvPr/>
        </p:nvSpPr>
        <p:spPr>
          <a:xfrm>
            <a:off x="3122295" y="4055110"/>
            <a:ext cx="3550285" cy="8909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endParaRPr lang="en-US" sz="1600" b="1" dirty="0">
              <a:solidFill>
                <a:srgbClr val="FFC000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en-US" sz="1400" b="1" dirty="0">
              <a:solidFill>
                <a:srgbClr val="FFC000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en-US" sz="1400" b="1" dirty="0">
              <a:solidFill>
                <a:srgbClr val="FFC000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en-US" sz="1400" b="1" dirty="0">
              <a:solidFill>
                <a:srgbClr val="FFC000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Соколова Елена Анатольевна
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en-US" altLang="en-US" sz="1400" b="1" dirty="0">
              <a:solidFill>
                <a:schemeClr val="bg1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  <p:sp>
        <p:nvSpPr>
          <p:cNvPr id="10" name="Текстовое поле 9"/>
          <p:cNvSpPr txBox="1"/>
          <p:nvPr/>
        </p:nvSpPr>
        <p:spPr>
          <a:xfrm>
            <a:off x="196850" y="50800"/>
            <a:ext cx="8634730" cy="7937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>
              <a:lnSpc>
                <a:spcPct val="100000"/>
              </a:lnSpc>
            </a:pPr>
            <a:r>
              <a:rPr lang="ru-RU" altLang="en-US" sz="14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cs typeface="+mn-lt"/>
              </a:rPr>
              <a:t>МУНИЦИПАЛЬНОЕ КАЗЕННОЕ ДОШКОЛЬНОЕ ОБРАЗОВАТЕЛЬНОЕ УЧРЕЖДЕНИЕ</a:t>
            </a:r>
            <a:endParaRPr lang="ru-RU" altLang="en-US" sz="1400" b="1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cs typeface="+mn-lt"/>
            </a:endParaRPr>
          </a:p>
          <a:p>
            <a:pPr algn="ctr">
              <a:lnSpc>
                <a:spcPct val="100000"/>
              </a:lnSpc>
            </a:pPr>
            <a:r>
              <a:rPr lang="ru-RU" altLang="en-US" sz="14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cs typeface="+mn-lt"/>
              </a:rPr>
              <a:t>«ЦЕНТР РАЗВИТИЯ РЕБЕНКА - ДЕТСКИЙ САД № 13 г.Ефремов</a:t>
            </a:r>
            <a:endParaRPr lang="ru-RU" altLang="en-US" sz="1400" b="1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cs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8731" y="625375"/>
            <a:ext cx="3473638" cy="40698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 0"/>
          <p:cNvSpPr txBox="1"/>
          <p:nvPr/>
        </p:nvSpPr>
        <p:spPr>
          <a:xfrm>
            <a:off x="359600" y="428900"/>
            <a:ext cx="5848500" cy="883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i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Нейроупражнение «Перекрестный шаг»
</a:t>
            </a:r>
            <a:endParaRPr lang="en-US" sz="2400" dirty="0"/>
          </a:p>
        </p:txBody>
      </p:sp>
      <p:sp>
        <p:nvSpPr>
          <p:cNvPr id="9" name="Text 1"/>
          <p:cNvSpPr txBox="1"/>
          <p:nvPr/>
        </p:nvSpPr>
        <p:spPr>
          <a:xfrm>
            <a:off x="106525" y="4826450"/>
            <a:ext cx="225600" cy="26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10</a:t>
            </a:r>
            <a:endParaRPr lang="en-US" sz="1000" dirty="0"/>
          </a:p>
        </p:txBody>
      </p:sp>
      <p:sp>
        <p:nvSpPr>
          <p:cNvPr id="10" name="Text 2"/>
          <p:cNvSpPr txBox="1"/>
          <p:nvPr/>
        </p:nvSpPr>
        <p:spPr>
          <a:xfrm>
            <a:off x="627075" y="1729450"/>
            <a:ext cx="4251600" cy="883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Движение на месте
</a:t>
            </a:r>
            <a:r>
              <a:rPr lang="en-US" sz="5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Ребенок шагает на месте и касается правой рукой левого колена, затем меняет сторону. Взрослый показывает медленно, чтобы малыш видел порядок движения и мог повторить спокойно.
</a:t>
            </a:r>
            <a:endParaRPr lang="en-US" sz="1200" dirty="0"/>
          </a:p>
        </p:txBody>
      </p:sp>
      <p:sp>
        <p:nvSpPr>
          <p:cNvPr id="11" name="Text 3"/>
          <p:cNvSpPr txBox="1"/>
          <p:nvPr/>
        </p:nvSpPr>
        <p:spPr>
          <a:xfrm>
            <a:off x="627075" y="2836350"/>
            <a:ext cx="4251600" cy="883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Ориентировка в теле
</a:t>
            </a:r>
            <a:r>
              <a:rPr lang="en-US" sz="5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Перекрестное действие помогает ребенку лучше чувствовать правую и левую стороны, соотносить их с телом и удерживать внимание на инструкции. Это полезно для раннего сенсомоторного развития.
</a:t>
            </a:r>
            <a:endParaRPr lang="en-US" sz="1200" dirty="0"/>
          </a:p>
        </p:txBody>
      </p:sp>
      <p:sp>
        <p:nvSpPr>
          <p:cNvPr id="12" name="Text 4"/>
          <p:cNvSpPr txBox="1"/>
          <p:nvPr/>
        </p:nvSpPr>
        <p:spPr>
          <a:xfrm>
            <a:off x="627075" y="3943250"/>
            <a:ext cx="4251600" cy="883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Мягкое усложнение
</a:t>
            </a:r>
            <a:r>
              <a:rPr lang="en-US" sz="5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Сначала упражнение выполняют в медленном темпе, затем добавляют повтор или ритм. Важно не ускорять движение раньше времени, чтобы сохранить точность и уверенность ребенка.
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20650" y="1091810"/>
            <a:ext cx="5085600" cy="197663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 0"/>
          <p:cNvSpPr txBox="1"/>
          <p:nvPr/>
        </p:nvSpPr>
        <p:spPr>
          <a:xfrm>
            <a:off x="525175" y="390100"/>
            <a:ext cx="8064000" cy="535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i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Нейроупражнение «Ушко-носик»
</a:t>
            </a:r>
            <a:endParaRPr lang="en-US" sz="2400" dirty="0"/>
          </a:p>
        </p:txBody>
      </p:sp>
      <p:sp>
        <p:nvSpPr>
          <p:cNvPr id="9" name="Text 1"/>
          <p:cNvSpPr txBox="1"/>
          <p:nvPr/>
        </p:nvSpPr>
        <p:spPr>
          <a:xfrm>
            <a:off x="106525" y="4826450"/>
            <a:ext cx="225600" cy="26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11</a:t>
            </a:r>
            <a:endParaRPr lang="en-US" sz="1000" dirty="0"/>
          </a:p>
        </p:txBody>
      </p:sp>
      <p:sp>
        <p:nvSpPr>
          <p:cNvPr id="10" name="Text 2"/>
          <p:cNvSpPr txBox="1"/>
          <p:nvPr/>
        </p:nvSpPr>
        <p:spPr>
          <a:xfrm>
            <a:off x="643396" y="3741900"/>
            <a:ext cx="2407800" cy="955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Исходная позиция
</a:t>
            </a:r>
            <a:r>
              <a:rPr lang="en-US" sz="5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8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Ребенок стоит или сидит спокойно, а взрослый показывает движение без спешки. Одна рука касается носа, другая — уха, чтобы малыш видел образец и мог удержать внимание на действии.
</a:t>
            </a:r>
            <a:endParaRPr lang="en-US" sz="1100" dirty="0"/>
          </a:p>
        </p:txBody>
      </p:sp>
      <p:sp>
        <p:nvSpPr>
          <p:cNvPr id="11" name="Text 3"/>
          <p:cNvSpPr txBox="1"/>
          <p:nvPr/>
        </p:nvSpPr>
        <p:spPr>
          <a:xfrm>
            <a:off x="3375346" y="3741900"/>
            <a:ext cx="2407800" cy="955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Смена сторон
</a:t>
            </a:r>
            <a:r>
              <a:rPr lang="en-US" sz="5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8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Затем руки меняются местами, и упражнение повторяется в медленном ритме. Такая последовательность тренирует переключение, контроль движения и точность выполнения при минимальной словесной нагрузке.
</a:t>
            </a:r>
            <a:endParaRPr lang="en-US" sz="1100" dirty="0"/>
          </a:p>
        </p:txBody>
      </p:sp>
      <p:sp>
        <p:nvSpPr>
          <p:cNvPr id="12" name="Text 4"/>
          <p:cNvSpPr txBox="1"/>
          <p:nvPr/>
        </p:nvSpPr>
        <p:spPr>
          <a:xfrm>
            <a:off x="6107296" y="3741900"/>
            <a:ext cx="2407800" cy="955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Педагогический эффект
</a:t>
            </a:r>
            <a:r>
              <a:rPr lang="en-US" sz="5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8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Короткий цикл помогает удержать концентрацию и не перегрузить ребенка. Упражнение удобно включать в паузу между активностями, когда важно собрать внимание и мягко подготовить группу к следующему действию.
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0558" y="1106450"/>
            <a:ext cx="2586835" cy="2910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1365" y="1116300"/>
            <a:ext cx="2515768" cy="29109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2024325" y="4041511"/>
            <a:ext cx="2135100" cy="9237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7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Маленькое кольцо на кончиках пальцев
</a:t>
            </a:r>
            <a:r>
              <a:rPr lang="en-US" sz="45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77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Ребенок поочередно соединяет большой палец с указательным, средним, безымянным и мизинцем. Движение идет медленно, чтобы ладони оставались на уровне груди и ребенок видел каждый жест. Такое выполнение хорошо поддерживает точность захвата и координацию кисти.
</a:t>
            </a:r>
            <a:endParaRPr lang="en-US" sz="770" dirty="0"/>
          </a:p>
        </p:txBody>
      </p:sp>
      <p:sp>
        <p:nvSpPr>
          <p:cNvPr id="7" name="Text 1"/>
          <p:cNvSpPr txBox="1"/>
          <p:nvPr/>
        </p:nvSpPr>
        <p:spPr>
          <a:xfrm>
            <a:off x="5056600" y="4041511"/>
            <a:ext cx="2135100" cy="9237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4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Игра для самостоятельности
</a:t>
            </a:r>
            <a:r>
              <a:rPr lang="en-US" sz="43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74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После освоения одной руки упражнение выполняется на обеих руках сразу, в спокойном темпе. Повторяемое движение подготавливает к навыкам самообслуживания: держать ложку, удерживать карандаш, застегивать крупные элементы одежды. Для педагога это удобный короткий показ без сложных объяснений.
</a:t>
            </a:r>
            <a:endParaRPr lang="en-US" sz="740" dirty="0"/>
          </a:p>
        </p:txBody>
      </p:sp>
      <p:sp>
        <p:nvSpPr>
          <p:cNvPr id="8" name="Text 2"/>
          <p:cNvSpPr txBox="1"/>
          <p:nvPr/>
        </p:nvSpPr>
        <p:spPr>
          <a:xfrm>
            <a:off x="106525" y="4826450"/>
            <a:ext cx="225600" cy="26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12</a:t>
            </a:r>
            <a:endParaRPr lang="en-US" sz="1000" dirty="0"/>
          </a:p>
        </p:txBody>
      </p:sp>
      <p:sp>
        <p:nvSpPr>
          <p:cNvPr id="9" name="Text 3"/>
          <p:cNvSpPr txBox="1"/>
          <p:nvPr/>
        </p:nvSpPr>
        <p:spPr>
          <a:xfrm>
            <a:off x="987350" y="251150"/>
            <a:ext cx="7169400" cy="68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Нейроупражнение «Колечко»
</a:t>
            </a:r>
            <a:endParaRPr lang="en-US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54575" y="2800312"/>
            <a:ext cx="9253200" cy="2394627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359600" y="428900"/>
            <a:ext cx="5848500" cy="883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i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Нейроупражнение «Поймай хлопок»
</a:t>
            </a:r>
            <a:endParaRPr lang="en-US" sz="2400" dirty="0"/>
          </a:p>
        </p:txBody>
      </p:sp>
      <p:sp>
        <p:nvSpPr>
          <p:cNvPr id="8" name="Text 1"/>
          <p:cNvSpPr txBox="1"/>
          <p:nvPr/>
        </p:nvSpPr>
        <p:spPr>
          <a:xfrm>
            <a:off x="106525" y="4826450"/>
            <a:ext cx="225600" cy="26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</a:t>
            </a:r>
            <a:r>
              <a:rPr lang="ru-RU" alt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3</a:t>
            </a:r>
            <a:endParaRPr lang="ru-RU" altLang="en-US" sz="1000" dirty="0">
              <a:solidFill>
                <a:srgbClr val="FFFFFF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  <p:sp>
        <p:nvSpPr>
          <p:cNvPr id="9" name="Text 2"/>
          <p:cNvSpPr txBox="1"/>
          <p:nvPr/>
        </p:nvSpPr>
        <p:spPr>
          <a:xfrm>
            <a:off x="794975" y="1452300"/>
            <a:ext cx="2371500" cy="1271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Ритм и отклик
</a:t>
            </a:r>
            <a:r>
              <a:rPr lang="en-US" sz="7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Взрослый задает хлопок в понятном темпе, а ребенок повторяет его или реагирует движением на сигнал. Упражнение развивает слуховое различение и быструю перестройку действия.
</a:t>
            </a:r>
            <a:endParaRPr lang="en-US" sz="1200" dirty="0"/>
          </a:p>
        </p:txBody>
      </p:sp>
      <p:sp>
        <p:nvSpPr>
          <p:cNvPr id="10" name="Text 3"/>
          <p:cNvSpPr txBox="1"/>
          <p:nvPr/>
        </p:nvSpPr>
        <p:spPr>
          <a:xfrm>
            <a:off x="6412900" y="1452300"/>
            <a:ext cx="2371500" cy="1271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Безопасная игровая ситуация
</a:t>
            </a:r>
            <a:r>
              <a:rPr lang="en-US" sz="7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Мягкий мяч, небольшая дистанция и спокойная подача делают упражнение доступным для раннего возраста. Важно сохранить доброжелательный тон, чтобы ребенок включался в игру без напряжения.
</a:t>
            </a:r>
            <a:endParaRPr lang="en-US" sz="1200" dirty="0"/>
          </a:p>
        </p:txBody>
      </p:sp>
      <p:sp>
        <p:nvSpPr>
          <p:cNvPr id="11" name="Text 4"/>
          <p:cNvSpPr txBox="1"/>
          <p:nvPr/>
        </p:nvSpPr>
        <p:spPr>
          <a:xfrm>
            <a:off x="3603938" y="1452300"/>
            <a:ext cx="2371500" cy="1271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Координация руки и глаза
</a:t>
            </a:r>
            <a:r>
              <a:rPr lang="en-US" sz="7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Если используется мяч, ребенок следит взглядом за предметом и тянется к нему по сигналу. Такая игра укрепляет зрительно-двигательную связь и повышает точность реакции.
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5698" y="1433500"/>
            <a:ext cx="4218154" cy="28407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525175" y="1591837"/>
            <a:ext cx="3026100" cy="883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В раннем возрасте упражнения лучше распределять так, чтобы ведущими были координация и внимание, а затем — равновесие, кистевые движения и речевая включенность.
</a:t>
            </a:r>
            <a:endParaRPr lang="en-US" sz="1200" dirty="0"/>
          </a:p>
        </p:txBody>
      </p:sp>
      <p:sp>
        <p:nvSpPr>
          <p:cNvPr id="6" name="Text 1"/>
          <p:cNvSpPr txBox="1"/>
          <p:nvPr/>
        </p:nvSpPr>
        <p:spPr>
          <a:xfrm>
            <a:off x="525175" y="496925"/>
            <a:ext cx="5848500" cy="883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i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Какие качества развивают нейроупражнения
</a:t>
            </a:r>
            <a:endParaRPr lang="en-US" sz="2400" dirty="0"/>
          </a:p>
        </p:txBody>
      </p:sp>
      <p:sp>
        <p:nvSpPr>
          <p:cNvPr id="7" name="Text 2"/>
          <p:cNvSpPr txBox="1"/>
          <p:nvPr/>
        </p:nvSpPr>
        <p:spPr>
          <a:xfrm>
            <a:off x="525175" y="2607802"/>
            <a:ext cx="3026100" cy="883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9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Диаграмма показывает, что один короткий прием одновременно поддерживает несколько функций, но наибольший педагогический эффект дают координация и переключение внимания.
</a:t>
            </a:r>
            <a:endParaRPr lang="en-US" sz="1190" dirty="0"/>
          </a:p>
        </p:txBody>
      </p:sp>
      <p:sp>
        <p:nvSpPr>
          <p:cNvPr id="8" name="Text 3"/>
          <p:cNvSpPr txBox="1"/>
          <p:nvPr/>
        </p:nvSpPr>
        <p:spPr>
          <a:xfrm>
            <a:off x="4572000" y="4459850"/>
            <a:ext cx="3026100" cy="471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i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Обобщение возрастных ориентиров ФОП ДО и практики раннего возраста
</a:t>
            </a:r>
            <a:endParaRPr lang="en-US" sz="1200" dirty="0"/>
          </a:p>
        </p:txBody>
      </p:sp>
      <p:sp>
        <p:nvSpPr>
          <p:cNvPr id="9" name="Text 4"/>
          <p:cNvSpPr txBox="1"/>
          <p:nvPr/>
        </p:nvSpPr>
        <p:spPr>
          <a:xfrm>
            <a:off x="106525" y="4826450"/>
            <a:ext cx="225600" cy="26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</a:t>
            </a:r>
            <a:r>
              <a:rPr lang="ru-RU" alt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4</a:t>
            </a:r>
            <a:endParaRPr lang="ru-RU" altLang="en-US" sz="1000" dirty="0">
              <a:solidFill>
                <a:srgbClr val="FFFFFF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1000950" y="3162350"/>
            <a:ext cx="2439900" cy="920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35" b="1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Сначала движение
</a:t>
            </a:r>
            <a:r>
              <a:rPr lang="en-US" sz="515" b="1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1035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Ребенок осваивает простое ритмичное действие: хлопок, шаг, касание. Взрослый сопровождает показ коротким словом, чтобы связать движение с услышанным сигналом.
</a:t>
            </a:r>
            <a:endParaRPr lang="en-US" sz="1035" dirty="0"/>
          </a:p>
        </p:txBody>
      </p:sp>
      <p:sp>
        <p:nvSpPr>
          <p:cNvPr id="7" name="Text 1"/>
          <p:cNvSpPr txBox="1"/>
          <p:nvPr/>
        </p:nvSpPr>
        <p:spPr>
          <a:xfrm>
            <a:off x="3579925" y="1380125"/>
            <a:ext cx="2439900" cy="920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35" b="1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Затем слово и ритм
</a:t>
            </a:r>
            <a:r>
              <a:rPr lang="en-US" sz="515" b="1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1035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К движению добавляются потешка, счет или односложная речевая опора. Слух, моторика и подражание работают вместе, поддерживая темп и слоговую структуру.
</a:t>
            </a:r>
            <a:endParaRPr lang="en-US" sz="1035" dirty="0"/>
          </a:p>
        </p:txBody>
      </p:sp>
      <p:sp>
        <p:nvSpPr>
          <p:cNvPr id="8" name="Text 2"/>
          <p:cNvSpPr txBox="1"/>
          <p:nvPr/>
        </p:nvSpPr>
        <p:spPr>
          <a:xfrm>
            <a:off x="6101475" y="3162350"/>
            <a:ext cx="2439900" cy="920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5" b="1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Потом короткая фраза
</a:t>
            </a:r>
            <a:r>
              <a:rPr lang="en-US" sz="450" b="1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05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Когда действие становится знакомым, взрослый вводит небольшую фразу или пару слов. Это помогает удерживать последовательность, развивает речевую активность и делает упражнение более осмысленным.
</a:t>
            </a:r>
            <a:endParaRPr lang="en-US" sz="905" dirty="0"/>
          </a:p>
        </p:txBody>
      </p:sp>
      <p:sp>
        <p:nvSpPr>
          <p:cNvPr id="9" name="Text 3"/>
          <p:cNvSpPr txBox="1"/>
          <p:nvPr/>
        </p:nvSpPr>
        <p:spPr>
          <a:xfrm>
            <a:off x="8819075" y="4822025"/>
            <a:ext cx="225600" cy="2664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</a:t>
            </a:r>
            <a:r>
              <a:rPr lang="ru-RU" alt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5</a:t>
            </a:r>
            <a:endParaRPr lang="ru-RU" altLang="en-US" sz="100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  <p:sp>
        <p:nvSpPr>
          <p:cNvPr id="10" name="Text 4"/>
          <p:cNvSpPr txBox="1"/>
          <p:nvPr/>
        </p:nvSpPr>
        <p:spPr>
          <a:xfrm>
            <a:off x="427800" y="356000"/>
            <a:ext cx="6796800" cy="883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i="1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Связь движения и речи в раннем возрасте
</a:t>
            </a:r>
            <a:endParaRPr lang="en-US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525175" y="496925"/>
            <a:ext cx="7261200" cy="883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i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Дыхательные упражнения для малышей
</a:t>
            </a:r>
            <a:endParaRPr lang="en-US" sz="2400" dirty="0"/>
          </a:p>
        </p:txBody>
      </p:sp>
      <p:sp>
        <p:nvSpPr>
          <p:cNvPr id="8" name="Text 1"/>
          <p:cNvSpPr txBox="1"/>
          <p:nvPr/>
        </p:nvSpPr>
        <p:spPr>
          <a:xfrm>
            <a:off x="106525" y="4826450"/>
            <a:ext cx="225600" cy="26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</a:t>
            </a:r>
            <a:r>
              <a:rPr lang="ru-RU" alt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6</a:t>
            </a:r>
            <a:endParaRPr lang="ru-RU" altLang="en-US" sz="1000" dirty="0">
              <a:solidFill>
                <a:srgbClr val="FFFFFF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  <p:sp>
        <p:nvSpPr>
          <p:cNvPr id="9" name="Text 2"/>
          <p:cNvSpPr txBox="1"/>
          <p:nvPr/>
        </p:nvSpPr>
        <p:spPr>
          <a:xfrm>
            <a:off x="677400" y="2794600"/>
            <a:ext cx="2008800" cy="1590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Мягкий выдох
</a:t>
            </a:r>
            <a:r>
              <a:rPr lang="en-US" sz="6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Начинают с простых игровых действий: сдуть перышко, подуть на вертушку или на ладошки. Важно, чтобы выдох был плавным, без напряжения и без длительной задержки.
</a:t>
            </a:r>
            <a:endParaRPr lang="en-US" sz="1200" dirty="0"/>
          </a:p>
        </p:txBody>
      </p:sp>
      <p:sp>
        <p:nvSpPr>
          <p:cNvPr id="10" name="Text 3"/>
          <p:cNvSpPr txBox="1"/>
          <p:nvPr/>
        </p:nvSpPr>
        <p:spPr>
          <a:xfrm>
            <a:off x="3506400" y="2794600"/>
            <a:ext cx="2008800" cy="1590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Спокойный темп
</a:t>
            </a:r>
            <a:r>
              <a:rPr lang="en-US" sz="6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Упражнение выполняется короткими повторами, когда ребенок не устал и не перевозбужден. Медленный ритм помогает снизить лишнюю активность и подготовить малыша к спокойному переходу.
</a:t>
            </a:r>
            <a:endParaRPr lang="en-US" sz="1200" dirty="0"/>
          </a:p>
        </p:txBody>
      </p:sp>
      <p:sp>
        <p:nvSpPr>
          <p:cNvPr id="11" name="Text 4"/>
          <p:cNvSpPr txBox="1"/>
          <p:nvPr/>
        </p:nvSpPr>
        <p:spPr>
          <a:xfrm>
            <a:off x="6373675" y="2794600"/>
            <a:ext cx="2008800" cy="1590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Дозированная нагрузка
</a:t>
            </a:r>
            <a:r>
              <a:rPr lang="en-US" sz="6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Для раннего возраста достаточно нескольких мягких выдохов подряд. Педагог следит за самочувствием ребенка, не допускает перенапряжения и завершает упражнение, пока интерес сохраняется.
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427800" y="356000"/>
            <a:ext cx="7410900" cy="883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i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Игры на равновесие и ориентацию в пространстве
</a:t>
            </a:r>
            <a:endParaRPr lang="en-US" sz="2400" dirty="0"/>
          </a:p>
        </p:txBody>
      </p:sp>
      <p:sp>
        <p:nvSpPr>
          <p:cNvPr id="8" name="Text 1"/>
          <p:cNvSpPr txBox="1"/>
          <p:nvPr/>
        </p:nvSpPr>
        <p:spPr>
          <a:xfrm>
            <a:off x="106525" y="4826450"/>
            <a:ext cx="225600" cy="26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</a:t>
            </a:r>
            <a:r>
              <a:rPr lang="ru-RU" alt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7</a:t>
            </a:r>
            <a:endParaRPr lang="ru-RU" altLang="en-US" sz="1000" dirty="0">
              <a:solidFill>
                <a:srgbClr val="FFFFFF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  <p:sp>
        <p:nvSpPr>
          <p:cNvPr id="9" name="Text 2"/>
          <p:cNvSpPr txBox="1"/>
          <p:nvPr/>
        </p:nvSpPr>
        <p:spPr>
          <a:xfrm>
            <a:off x="1727325" y="1699825"/>
            <a:ext cx="1995300" cy="1184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65" b="1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Простая дорожка
</a:t>
            </a:r>
            <a:r>
              <a:rPr lang="en-US" sz="530" b="1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1065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Ребенок идет по прямой линии или по короткой дорожке из следов. На этом этапе важны опора, небольшая дистанция и уверенное чувство направления.
</a:t>
            </a:r>
            <a:endParaRPr lang="en-US" sz="1065" dirty="0"/>
          </a:p>
        </p:txBody>
      </p:sp>
      <p:sp>
        <p:nvSpPr>
          <p:cNvPr id="10" name="Text 3"/>
          <p:cNvSpPr txBox="1"/>
          <p:nvPr/>
        </p:nvSpPr>
        <p:spPr>
          <a:xfrm>
            <a:off x="5421375" y="1699825"/>
            <a:ext cx="1995300" cy="1184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35" b="1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Перешагивание и обход
</a:t>
            </a:r>
            <a:r>
              <a:rPr lang="en-US" sz="520" b="1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1035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Затем добавляются линии, невысокие препятствия и повороты. Малыш учится контролировать шаг, соотносить движение с пространством и безопасно перемещаться в группе.
</a:t>
            </a:r>
            <a:endParaRPr lang="en-US" sz="1035" dirty="0"/>
          </a:p>
        </p:txBody>
      </p:sp>
      <p:sp>
        <p:nvSpPr>
          <p:cNvPr id="11" name="Text 4"/>
          <p:cNvSpPr txBox="1"/>
          <p:nvPr/>
        </p:nvSpPr>
        <p:spPr>
          <a:xfrm>
            <a:off x="3574350" y="3401900"/>
            <a:ext cx="1995300" cy="1184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35" b="1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Усложнение по возрасту
</a:t>
            </a:r>
            <a:r>
              <a:rPr lang="en-US" sz="520" b="1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1035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Для 1–2 лет сохраняется опора и минимальная нагрузка, а для 2–3 лет задания становятся разнообразнее. Ребенок дольше удерживает равновесие и увереннее меняет направление.
</a:t>
            </a:r>
            <a:endParaRPr lang="en-US" sz="103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7996" y="1987175"/>
            <a:ext cx="3213259" cy="18618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525175" y="1591837"/>
            <a:ext cx="3026100" cy="883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Краткая таблица показывает, какую основную задачу решает каждое упражнение и насколько оно подходит для раннего возраста.
</a:t>
            </a:r>
            <a:endParaRPr lang="en-US" sz="1200" dirty="0"/>
          </a:p>
        </p:txBody>
      </p:sp>
      <p:sp>
        <p:nvSpPr>
          <p:cNvPr id="5" name="Text 1"/>
          <p:cNvSpPr txBox="1"/>
          <p:nvPr/>
        </p:nvSpPr>
        <p:spPr>
          <a:xfrm>
            <a:off x="525175" y="496925"/>
            <a:ext cx="5848500" cy="883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i="1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Сопоставление упражнений и развиваемых функций
</a:t>
            </a:r>
            <a:endParaRPr lang="en-US" sz="2400" dirty="0"/>
          </a:p>
        </p:txBody>
      </p:sp>
      <p:sp>
        <p:nvSpPr>
          <p:cNvPr id="6" name="Text 2"/>
          <p:cNvSpPr txBox="1"/>
          <p:nvPr/>
        </p:nvSpPr>
        <p:spPr>
          <a:xfrm>
            <a:off x="525175" y="2607802"/>
            <a:ext cx="3026100" cy="883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Каждый прием решает одну-две ведущие задачи и может использоваться в коротком цикле без перегрузки ребенка; сложность нарастает постепенно.
</a:t>
            </a:r>
            <a:endParaRPr lang="en-US" sz="1200" dirty="0"/>
          </a:p>
        </p:txBody>
      </p:sp>
      <p:sp>
        <p:nvSpPr>
          <p:cNvPr id="7" name="Text 3"/>
          <p:cNvSpPr txBox="1"/>
          <p:nvPr/>
        </p:nvSpPr>
        <p:spPr>
          <a:xfrm>
            <a:off x="525175" y="3702725"/>
            <a:ext cx="3026100" cy="883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i="1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Обобщение материалов по раннему возрасту и нейроупражнениям
</a:t>
            </a:r>
            <a:endParaRPr lang="en-US" sz="1200" dirty="0"/>
          </a:p>
        </p:txBody>
      </p:sp>
      <p:sp>
        <p:nvSpPr>
          <p:cNvPr id="8" name="Text 4"/>
          <p:cNvSpPr txBox="1"/>
          <p:nvPr/>
        </p:nvSpPr>
        <p:spPr>
          <a:xfrm>
            <a:off x="106525" y="4826450"/>
            <a:ext cx="225600" cy="26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ru-RU" altLang="en-US" sz="1000" dirty="0"/>
              <a:t>18</a:t>
            </a:r>
            <a:endParaRPr lang="ru-RU" alt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802" y="2029647"/>
            <a:ext cx="186000" cy="186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2139" y="2029609"/>
            <a:ext cx="186000" cy="186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9500" y="2029608"/>
            <a:ext cx="186000" cy="1860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6862" y="2029609"/>
            <a:ext cx="186000" cy="1860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43465" y="2029608"/>
            <a:ext cx="186000" cy="186000"/>
          </a:xfrm>
          <a:prstGeom prst="rect">
            <a:avLst/>
          </a:prstGeom>
        </p:spPr>
      </p:pic>
      <p:sp>
        <p:nvSpPr>
          <p:cNvPr id="13" name="Text 0"/>
          <p:cNvSpPr txBox="1"/>
          <p:nvPr/>
        </p:nvSpPr>
        <p:spPr>
          <a:xfrm>
            <a:off x="987350" y="356000"/>
            <a:ext cx="7169400" cy="68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400" b="1" i="1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Структура мини-комплекса на 3–5 минут
</a:t>
            </a:r>
            <a:endParaRPr lang="en-US" sz="2400" dirty="0"/>
          </a:p>
        </p:txBody>
      </p:sp>
      <p:sp>
        <p:nvSpPr>
          <p:cNvPr id="14" name="Text 1"/>
          <p:cNvSpPr txBox="1"/>
          <p:nvPr/>
        </p:nvSpPr>
        <p:spPr>
          <a:xfrm>
            <a:off x="284039" y="2434912"/>
            <a:ext cx="1468200" cy="1461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25" b="1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Вводный сигнал
</a:t>
            </a:r>
            <a:r>
              <a:rPr lang="en-US" sz="695" b="1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1025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Короткий сигнал собирает внимание группы и задаёт общий ритм работы. Ребёнок быстро понимает начало действия, а педагог экономит время на объяснениях и лишних повторениях.
</a:t>
            </a:r>
            <a:endParaRPr lang="en-US" sz="1025" dirty="0"/>
          </a:p>
        </p:txBody>
      </p:sp>
      <p:sp>
        <p:nvSpPr>
          <p:cNvPr id="15" name="Text 2"/>
          <p:cNvSpPr txBox="1"/>
          <p:nvPr/>
        </p:nvSpPr>
        <p:spPr>
          <a:xfrm>
            <a:off x="2071400" y="2434912"/>
            <a:ext cx="1468200" cy="1461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65" b="1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Ритм и темп
</a:t>
            </a:r>
            <a:r>
              <a:rPr lang="en-US" sz="655" b="1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65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Одно упражнение на ритм помогает включить слух, движение и подражание. Простые хлопки, шаги или счёт формируют организованность и удерживают интерес без перегрузки.
</a:t>
            </a:r>
            <a:endParaRPr lang="en-US" sz="965" dirty="0"/>
          </a:p>
        </p:txBody>
      </p:sp>
      <p:sp>
        <p:nvSpPr>
          <p:cNvPr id="16" name="Text 3"/>
          <p:cNvSpPr txBox="1"/>
          <p:nvPr/>
        </p:nvSpPr>
        <p:spPr>
          <a:xfrm>
            <a:off x="3858760" y="2434912"/>
            <a:ext cx="1468200" cy="1461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65" b="1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Перекрёстное действие
</a:t>
            </a:r>
            <a:r>
              <a:rPr lang="en-US" sz="660" b="1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65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Задание с пересечением линии тела активизирует координацию и ориентацию в схеме собственного тела. Оно выполняется медленно, с поддержкой взрослого и в комфортном темпе.
</a:t>
            </a:r>
            <a:endParaRPr lang="en-US" sz="965" dirty="0"/>
          </a:p>
        </p:txBody>
      </p:sp>
      <p:sp>
        <p:nvSpPr>
          <p:cNvPr id="17" name="Text 4"/>
          <p:cNvSpPr txBox="1"/>
          <p:nvPr/>
        </p:nvSpPr>
        <p:spPr>
          <a:xfrm>
            <a:off x="5646120" y="2434912"/>
            <a:ext cx="1468200" cy="1461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90" b="1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Работа кисти
</a:t>
            </a:r>
            <a:r>
              <a:rPr lang="en-US" sz="675" b="1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90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Краткое упражнение для пальцев развивает точность захвата и подготавливает руку к бытовым действиям. Для раннего возраста достаточно 1–2 простых повторов без сложных инструкций.
</a:t>
            </a:r>
            <a:endParaRPr lang="en-US" sz="990" dirty="0"/>
          </a:p>
        </p:txBody>
      </p:sp>
      <p:sp>
        <p:nvSpPr>
          <p:cNvPr id="18" name="Text 5"/>
          <p:cNvSpPr txBox="1"/>
          <p:nvPr/>
        </p:nvSpPr>
        <p:spPr>
          <a:xfrm>
            <a:off x="7402727" y="2434912"/>
            <a:ext cx="1468200" cy="1461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70" b="1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Пауза и завершение
</a:t>
            </a:r>
            <a:r>
              <a:rPr lang="en-US" sz="590" b="1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870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Дыхательная пауза и спокойное окончание снижают возбуждение и помогают перейти к следующему режимному моменту. Такой финал делает комплекс безопасным, предсказуемым и удобным для ежедневного применения.
</a:t>
            </a:r>
            <a:endParaRPr lang="en-US" sz="870" dirty="0"/>
          </a:p>
        </p:txBody>
      </p:sp>
      <p:sp>
        <p:nvSpPr>
          <p:cNvPr id="19" name="Text 6"/>
          <p:cNvSpPr txBox="1"/>
          <p:nvPr/>
        </p:nvSpPr>
        <p:spPr>
          <a:xfrm>
            <a:off x="106525" y="4826450"/>
            <a:ext cx="225600" cy="26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ru-RU" alt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19</a:t>
            </a:r>
            <a:endParaRPr lang="ru-RU" altLang="en-US" sz="100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4493" y="0"/>
            <a:ext cx="4435264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5316500" y="1471700"/>
            <a:ext cx="3417600" cy="2095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200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В 1–3 года особенно быстро формируются базовые движения, сенсорная интеграция и первые навыки саморегуляции. Нейрогимнастика помогает развивать внимание, ритм и координацию в коротких игровых форматах, удобных для режимных моментов.
</a:t>
            </a:r>
            <a:endParaRPr lang="en-US" sz="1200" dirty="0"/>
          </a:p>
        </p:txBody>
      </p:sp>
      <p:sp>
        <p:nvSpPr>
          <p:cNvPr id="5" name="Text 1"/>
          <p:cNvSpPr txBox="1"/>
          <p:nvPr/>
        </p:nvSpPr>
        <p:spPr>
          <a:xfrm>
            <a:off x="5015200" y="428900"/>
            <a:ext cx="3718800" cy="883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90000"/>
              </a:lnSpc>
              <a:buNone/>
            </a:pPr>
            <a:r>
              <a:rPr lang="en-US" sz="2320" b="1" i="1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Почему ранний возраст требует особого подхода
</a:t>
            </a:r>
            <a:endParaRPr lang="en-US" sz="2320" dirty="0"/>
          </a:p>
        </p:txBody>
      </p:sp>
      <p:sp>
        <p:nvSpPr>
          <p:cNvPr id="6" name="Text 2"/>
          <p:cNvSpPr txBox="1"/>
          <p:nvPr/>
        </p:nvSpPr>
        <p:spPr>
          <a:xfrm>
            <a:off x="106525" y="4826450"/>
            <a:ext cx="225600" cy="26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095" y="1678450"/>
            <a:ext cx="8114661" cy="30537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525175" y="1141575"/>
            <a:ext cx="6722100" cy="417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Последовательность выстроена от подражания к самостоятельному действию и саморегуляции.
</a:t>
            </a:r>
            <a:endParaRPr lang="en-US" sz="1200" dirty="0"/>
          </a:p>
        </p:txBody>
      </p:sp>
      <p:sp>
        <p:nvSpPr>
          <p:cNvPr id="5" name="Text 1"/>
          <p:cNvSpPr txBox="1"/>
          <p:nvPr/>
        </p:nvSpPr>
        <p:spPr>
          <a:xfrm>
            <a:off x="525175" y="289100"/>
            <a:ext cx="7527900" cy="732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i="1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Алгоритм усложнения нейроупражнений
</a:t>
            </a:r>
            <a:endParaRPr lang="en-US" sz="2400" dirty="0"/>
          </a:p>
        </p:txBody>
      </p:sp>
      <p:sp>
        <p:nvSpPr>
          <p:cNvPr id="6" name="Text 2"/>
          <p:cNvSpPr txBox="1"/>
          <p:nvPr/>
        </p:nvSpPr>
        <p:spPr>
          <a:xfrm>
            <a:off x="106525" y="4826450"/>
            <a:ext cx="225600" cy="26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</a:t>
            </a:r>
            <a:r>
              <a:rPr lang="ru-RU" alt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</a:t>
            </a:r>
            <a:endParaRPr lang="ru-RU" altLang="en-US" sz="100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8731" y="625375"/>
            <a:ext cx="3473638" cy="40698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 0"/>
          <p:cNvSpPr txBox="1"/>
          <p:nvPr/>
        </p:nvSpPr>
        <p:spPr>
          <a:xfrm>
            <a:off x="359600" y="428900"/>
            <a:ext cx="5848500" cy="883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i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Игровой инвентарь для раннего возраста
</a:t>
            </a:r>
            <a:endParaRPr lang="en-US" sz="2400" dirty="0"/>
          </a:p>
        </p:txBody>
      </p:sp>
      <p:sp>
        <p:nvSpPr>
          <p:cNvPr id="9" name="Text 1"/>
          <p:cNvSpPr txBox="1"/>
          <p:nvPr/>
        </p:nvSpPr>
        <p:spPr>
          <a:xfrm>
            <a:off x="106525" y="4826450"/>
            <a:ext cx="225600" cy="26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</a:t>
            </a:r>
            <a:r>
              <a:rPr lang="ru-RU" alt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</a:t>
            </a:r>
            <a:endParaRPr lang="ru-RU" altLang="en-US" sz="1000" dirty="0">
              <a:solidFill>
                <a:srgbClr val="FFFFFF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  <p:sp>
        <p:nvSpPr>
          <p:cNvPr id="10" name="Text 2"/>
          <p:cNvSpPr txBox="1"/>
          <p:nvPr/>
        </p:nvSpPr>
        <p:spPr>
          <a:xfrm>
            <a:off x="627075" y="1729450"/>
            <a:ext cx="4251600" cy="883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Крупные и безопасные формы
</a:t>
            </a:r>
            <a:r>
              <a:rPr lang="en-US" sz="5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Для занятий выбирают крупные предметы без мелких деталей: мячи, кольца, кубики, ленты. Они удобны для захвата, хорошо видимы детям и снижают риск случайного травмирования.
</a:t>
            </a:r>
            <a:endParaRPr lang="en-US" sz="1200" dirty="0"/>
          </a:p>
        </p:txBody>
      </p:sp>
      <p:sp>
        <p:nvSpPr>
          <p:cNvPr id="11" name="Text 3"/>
          <p:cNvSpPr txBox="1"/>
          <p:nvPr/>
        </p:nvSpPr>
        <p:spPr>
          <a:xfrm>
            <a:off x="627075" y="2836350"/>
            <a:ext cx="4251600" cy="883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Сенсорная поддержка движения
</a:t>
            </a:r>
            <a:r>
              <a:rPr lang="en-US" sz="5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Массажные коврики, дорожки из следов и вертушки помогают соединять движение, осязание и зрительный контроль. Такой инвентарь делает упражнение наглядным и поддерживает интерес к повтору.
</a:t>
            </a:r>
            <a:endParaRPr lang="en-US" sz="1200" dirty="0"/>
          </a:p>
        </p:txBody>
      </p:sp>
      <p:sp>
        <p:nvSpPr>
          <p:cNvPr id="12" name="Text 4"/>
          <p:cNvSpPr txBox="1"/>
          <p:nvPr/>
        </p:nvSpPr>
        <p:spPr>
          <a:xfrm>
            <a:off x="627075" y="3943250"/>
            <a:ext cx="4251600" cy="883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Гигиена и практичность
</a:t>
            </a:r>
            <a:r>
              <a:rPr lang="en-US" sz="5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Пособия должны легко очищаться и быстро подготавливаться к следующему использованию. Для группы раннего возраста особенно важны прочность, стабильность формы и возможность регулярной обработки.
</a:t>
            </a:r>
            <a:endParaRPr lang="en-US" sz="1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 0"/>
          <p:cNvSpPr txBox="1"/>
          <p:nvPr/>
        </p:nvSpPr>
        <p:spPr>
          <a:xfrm>
            <a:off x="525175" y="496925"/>
            <a:ext cx="7261200" cy="883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i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Безопасность и санитарные требования
</a:t>
            </a:r>
            <a:endParaRPr lang="en-US" sz="2400" dirty="0"/>
          </a:p>
        </p:txBody>
      </p:sp>
      <p:sp>
        <p:nvSpPr>
          <p:cNvPr id="9" name="Text 1"/>
          <p:cNvSpPr txBox="1"/>
          <p:nvPr/>
        </p:nvSpPr>
        <p:spPr>
          <a:xfrm>
            <a:off x="418500" y="2522725"/>
            <a:ext cx="1717500" cy="152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1. Подготовка пространства
</a:t>
            </a:r>
            <a:r>
              <a:rPr lang="en-US" sz="6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Занятие проводят на нескользкой поверхности, убирают острые углы и лишние предметы. Пространство должно быть свободным для короткого движения, без препятствий и тесноты.
</a:t>
            </a:r>
            <a:endParaRPr lang="en-US" sz="1100" dirty="0"/>
          </a:p>
        </p:txBody>
      </p:sp>
      <p:sp>
        <p:nvSpPr>
          <p:cNvPr id="10" name="Text 2"/>
          <p:cNvSpPr txBox="1"/>
          <p:nvPr/>
        </p:nvSpPr>
        <p:spPr>
          <a:xfrm>
            <a:off x="2638592" y="2522725"/>
            <a:ext cx="1717500" cy="152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2. Соразмерная нагрузка
</a:t>
            </a:r>
            <a:r>
              <a:rPr lang="en-US" sz="6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Ребёнку не предлагают сложные прыжки, длительные фиксации и резкие смены действий. Для раннего возраста важнее короткие повторы, поддержка взрослого и индивидуальный темп.
</a:t>
            </a:r>
            <a:endParaRPr lang="en-US" sz="1100" dirty="0"/>
          </a:p>
        </p:txBody>
      </p:sp>
      <p:sp>
        <p:nvSpPr>
          <p:cNvPr id="11" name="Text 3"/>
          <p:cNvSpPr txBox="1"/>
          <p:nvPr/>
        </p:nvSpPr>
        <p:spPr>
          <a:xfrm>
            <a:off x="4858767" y="2522725"/>
            <a:ext cx="1717500" cy="152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3. Контроль состояния
</a:t>
            </a:r>
            <a:r>
              <a:rPr lang="en-US" sz="6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Педагог отслеживает самочувствие, признаки утомления и готовность к продолжению. При необходимости упражнение упрощают, сокращают или заменяют спокойным действием.
</a:t>
            </a:r>
            <a:endParaRPr lang="en-US" sz="1100" dirty="0"/>
          </a:p>
        </p:txBody>
      </p:sp>
      <p:sp>
        <p:nvSpPr>
          <p:cNvPr id="12" name="Text 4"/>
          <p:cNvSpPr txBox="1"/>
          <p:nvPr/>
        </p:nvSpPr>
        <p:spPr>
          <a:xfrm>
            <a:off x="7080845" y="2522725"/>
            <a:ext cx="1717500" cy="152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4. Гигиенический режим
</a:t>
            </a:r>
            <a:r>
              <a:rPr lang="en-US" sz="6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Свободная одежда, проветривание помещения и регулярная санитарная обработка инвентаря входят в обязательные условия. Это повышает безопасность и соответствует требованиям организации работы с детьми раннего возраста.
</a:t>
            </a:r>
            <a:endParaRPr lang="en-US" sz="1100" dirty="0"/>
          </a:p>
        </p:txBody>
      </p:sp>
      <p:sp>
        <p:nvSpPr>
          <p:cNvPr id="13" name="Text 5"/>
          <p:cNvSpPr txBox="1"/>
          <p:nvPr/>
        </p:nvSpPr>
        <p:spPr>
          <a:xfrm>
            <a:off x="106525" y="4826450"/>
            <a:ext cx="225600" cy="26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</a:t>
            </a:r>
            <a:r>
              <a:rPr lang="ru-RU" alt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</a:t>
            </a:r>
            <a:endParaRPr lang="ru-RU" altLang="en-US" sz="1000" dirty="0">
              <a:solidFill>
                <a:srgbClr val="FFFFFF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5698" y="1433500"/>
            <a:ext cx="4218154" cy="28407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525175" y="1591837"/>
            <a:ext cx="3026100" cy="883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Краткий формат помогает удержать внимание ребёнка и сохранить эмоциональный комфорт на всём протяжении занятия.
</a:t>
            </a:r>
            <a:endParaRPr lang="en-US" sz="1200" dirty="0"/>
          </a:p>
        </p:txBody>
      </p:sp>
      <p:sp>
        <p:nvSpPr>
          <p:cNvPr id="6" name="Text 1"/>
          <p:cNvSpPr txBox="1"/>
          <p:nvPr/>
        </p:nvSpPr>
        <p:spPr>
          <a:xfrm>
            <a:off x="525175" y="496925"/>
            <a:ext cx="5848500" cy="883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i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Распределение времени в занятии раннего возраста
</a:t>
            </a:r>
            <a:endParaRPr lang="en-US" sz="2400" dirty="0"/>
          </a:p>
        </p:txBody>
      </p:sp>
      <p:sp>
        <p:nvSpPr>
          <p:cNvPr id="7" name="Text 2"/>
          <p:cNvSpPr txBox="1"/>
          <p:nvPr/>
        </p:nvSpPr>
        <p:spPr>
          <a:xfrm>
            <a:off x="525175" y="2607802"/>
            <a:ext cx="3026100" cy="883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Основная нагрузка приходится на короткую активную часть; паузы и завершение нужны для мягкого переключения.
</a:t>
            </a:r>
            <a:endParaRPr lang="en-US" sz="1200" dirty="0"/>
          </a:p>
        </p:txBody>
      </p:sp>
      <p:sp>
        <p:nvSpPr>
          <p:cNvPr id="8" name="Text 3"/>
          <p:cNvSpPr txBox="1"/>
          <p:nvPr/>
        </p:nvSpPr>
        <p:spPr>
          <a:xfrm>
            <a:off x="4572000" y="4459850"/>
            <a:ext cx="3026100" cy="471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60" i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Методические ориентиры организации занятий в раннем возрасте; схема для презентации.
</a:t>
            </a:r>
            <a:endParaRPr lang="en-US" sz="1160" dirty="0"/>
          </a:p>
        </p:txBody>
      </p:sp>
      <p:sp>
        <p:nvSpPr>
          <p:cNvPr id="9" name="Text 4"/>
          <p:cNvSpPr txBox="1"/>
          <p:nvPr/>
        </p:nvSpPr>
        <p:spPr>
          <a:xfrm>
            <a:off x="106525" y="4826450"/>
            <a:ext cx="225600" cy="26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</a:t>
            </a:r>
            <a:r>
              <a:rPr lang="ru-RU" alt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3</a:t>
            </a:r>
            <a:endParaRPr lang="ru-RU" altLang="en-US" sz="1000" dirty="0">
              <a:solidFill>
                <a:srgbClr val="FFFFFF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427800" y="356000"/>
            <a:ext cx="7410900" cy="883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i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Нейроупражнения в режимных моментах
</a:t>
            </a:r>
            <a:endParaRPr lang="en-US" sz="2400" dirty="0"/>
          </a:p>
        </p:txBody>
      </p:sp>
      <p:sp>
        <p:nvSpPr>
          <p:cNvPr id="8" name="Text 1"/>
          <p:cNvSpPr txBox="1"/>
          <p:nvPr/>
        </p:nvSpPr>
        <p:spPr>
          <a:xfrm>
            <a:off x="567175" y="1637750"/>
            <a:ext cx="2412900" cy="9774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70" b="1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Утро
</a:t>
            </a:r>
            <a:r>
              <a:rPr lang="en-US" sz="535" b="1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1070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Короткие ритмичные и перекрёстные движения помогают мягко включить ребёнка в день, снять скованность после прихода и настроить группу на совместную деятельность.
</a:t>
            </a:r>
            <a:endParaRPr lang="en-US" sz="1070" dirty="0"/>
          </a:p>
        </p:txBody>
      </p:sp>
      <p:sp>
        <p:nvSpPr>
          <p:cNvPr id="9" name="Text 2"/>
          <p:cNvSpPr txBox="1"/>
          <p:nvPr/>
        </p:nvSpPr>
        <p:spPr>
          <a:xfrm>
            <a:off x="3255950" y="3147875"/>
            <a:ext cx="2412900" cy="9774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60" b="1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День
</a:t>
            </a:r>
            <a:r>
              <a:rPr lang="en-US" sz="480" b="1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60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Перед прогулкой, после сна и в физкультминутке упражнения используются как короткие вставки. Они поддерживают тонус, переключение и устойчивый рабочий ритм без переутомления.
</a:t>
            </a:r>
            <a:endParaRPr lang="en-US" sz="960" dirty="0"/>
          </a:p>
        </p:txBody>
      </p:sp>
      <p:sp>
        <p:nvSpPr>
          <p:cNvPr id="10" name="Text 3"/>
          <p:cNvSpPr txBox="1"/>
          <p:nvPr/>
        </p:nvSpPr>
        <p:spPr>
          <a:xfrm>
            <a:off x="5939500" y="1561838"/>
            <a:ext cx="2412900" cy="9774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60" b="1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Вечер
</a:t>
            </a:r>
            <a:r>
              <a:rPr lang="en-US" sz="480" b="1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60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Перед уходом домой и в спокойных паузах повторяются простые дыхательные и пальчиковые действия. Это закрепляет навык саморегуляции и делает движение привычной частью режима.
</a:t>
            </a:r>
            <a:endParaRPr lang="en-US" sz="960" dirty="0"/>
          </a:p>
        </p:txBody>
      </p:sp>
      <p:sp>
        <p:nvSpPr>
          <p:cNvPr id="11" name="Text 4"/>
          <p:cNvSpPr txBox="1"/>
          <p:nvPr/>
        </p:nvSpPr>
        <p:spPr>
          <a:xfrm>
            <a:off x="106525" y="4826450"/>
            <a:ext cx="225600" cy="26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</a:t>
            </a:r>
            <a:r>
              <a:rPr lang="ru-RU" alt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4</a:t>
            </a:r>
            <a:endParaRPr lang="ru-RU" altLang="en-US" sz="1000" dirty="0">
              <a:solidFill>
                <a:srgbClr val="FFFFFF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673" y="1106450"/>
            <a:ext cx="2404904" cy="2910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7119" y="1116300"/>
            <a:ext cx="2498712" cy="29109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5969" y="1116300"/>
            <a:ext cx="2498712" cy="29109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932000" y="4063792"/>
            <a:ext cx="2135100" cy="9237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Карточка как рабочий инструмент педагога
</a:t>
            </a:r>
            <a:r>
              <a:rPr lang="en-US" sz="465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Каждая карточка фиксирует одну задачу: ритм, кисть, дыхание или равновесие. Педагог быстро выбирает нужный материал по возрасту, не тратя время на поиск и устные пояснения перед занятием.
</a:t>
            </a:r>
            <a:endParaRPr lang="en-US" sz="800" dirty="0"/>
          </a:p>
        </p:txBody>
      </p:sp>
      <p:sp>
        <p:nvSpPr>
          <p:cNvPr id="8" name="Text 1"/>
          <p:cNvSpPr txBox="1"/>
          <p:nvPr/>
        </p:nvSpPr>
        <p:spPr>
          <a:xfrm>
            <a:off x="3504450" y="4063792"/>
            <a:ext cx="2135100" cy="9237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7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Разделение по зонам развития
</a:t>
            </a:r>
            <a:r>
              <a:rPr lang="en-US" sz="505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87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Когда упражнения сгруппированы по крупной моторике, пальцам, координации глаза и руки, занятия становятся точнее и понятнее. Такой формат помогает видеть, какая функция поддерживается именно сейчас.
</a:t>
            </a:r>
            <a:endParaRPr lang="en-US" sz="870" dirty="0"/>
          </a:p>
        </p:txBody>
      </p:sp>
      <p:sp>
        <p:nvSpPr>
          <p:cNvPr id="9" name="Text 2"/>
          <p:cNvSpPr txBox="1"/>
          <p:nvPr/>
        </p:nvSpPr>
        <p:spPr>
          <a:xfrm>
            <a:off x="6076900" y="4063792"/>
            <a:ext cx="2135100" cy="9237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15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Наглядность для группы раннего возраста
</a:t>
            </a:r>
            <a:r>
              <a:rPr lang="en-US" sz="475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815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Оформленная картотека обычно содержит крупный шрифт, короткую цель и простую схему движения. Это облегчает подготовку, делает методическую работу прозрачной и удобной для ежедневного использования.
</a:t>
            </a:r>
            <a:endParaRPr lang="en-US" sz="815" dirty="0"/>
          </a:p>
        </p:txBody>
      </p:sp>
      <p:sp>
        <p:nvSpPr>
          <p:cNvPr id="10" name="Text 3"/>
          <p:cNvSpPr txBox="1"/>
          <p:nvPr/>
        </p:nvSpPr>
        <p:spPr>
          <a:xfrm>
            <a:off x="106525" y="4826450"/>
            <a:ext cx="225600" cy="26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</a:t>
            </a:r>
            <a:r>
              <a:rPr lang="ru-RU" alt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5</a:t>
            </a:r>
            <a:endParaRPr lang="ru-RU" altLang="en-US" sz="100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  <p:sp>
        <p:nvSpPr>
          <p:cNvPr id="11" name="Text 4"/>
          <p:cNvSpPr txBox="1"/>
          <p:nvPr/>
        </p:nvSpPr>
        <p:spPr>
          <a:xfrm>
            <a:off x="987350" y="251150"/>
            <a:ext cx="7169400" cy="68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Картотека упражнений по зонам развития
</a:t>
            </a:r>
            <a:endParaRPr lang="en-US" sz="2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7996" y="1987175"/>
            <a:ext cx="3213259" cy="18618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525175" y="1591837"/>
            <a:ext cx="3026100" cy="883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Краткая таблица помогает быстро подобрать упражнение по цели, возрасту и необходимому инвентарю.
</a:t>
            </a:r>
            <a:endParaRPr lang="en-US" sz="1200" dirty="0"/>
          </a:p>
        </p:txBody>
      </p:sp>
      <p:sp>
        <p:nvSpPr>
          <p:cNvPr id="5" name="Text 1"/>
          <p:cNvSpPr txBox="1"/>
          <p:nvPr/>
        </p:nvSpPr>
        <p:spPr>
          <a:xfrm>
            <a:off x="525175" y="496925"/>
            <a:ext cx="5848500" cy="883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i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Примеры упражнений для картотеки педагога
</a:t>
            </a:r>
            <a:endParaRPr lang="en-US" sz="2400" dirty="0"/>
          </a:p>
        </p:txBody>
      </p:sp>
      <p:sp>
        <p:nvSpPr>
          <p:cNvPr id="6" name="Text 2"/>
          <p:cNvSpPr txBox="1"/>
          <p:nvPr/>
        </p:nvSpPr>
        <p:spPr>
          <a:xfrm>
            <a:off x="525175" y="2607802"/>
            <a:ext cx="3026100" cy="883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Один краткий лист-карта позволяет быстро выбрать упражнение и соотнести его с задачей, возрастом и условиями проведения.
</a:t>
            </a:r>
            <a:endParaRPr lang="en-US" sz="1200" dirty="0"/>
          </a:p>
        </p:txBody>
      </p:sp>
      <p:sp>
        <p:nvSpPr>
          <p:cNvPr id="7" name="Text 3"/>
          <p:cNvSpPr txBox="1"/>
          <p:nvPr/>
        </p:nvSpPr>
        <p:spPr>
          <a:xfrm>
            <a:off x="525175" y="3702725"/>
            <a:ext cx="3026100" cy="883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i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Методическая картотека упражнений для детей раннего возраста; подборка для презентации.
</a:t>
            </a:r>
            <a:endParaRPr lang="en-US" sz="1200" dirty="0"/>
          </a:p>
        </p:txBody>
      </p:sp>
      <p:sp>
        <p:nvSpPr>
          <p:cNvPr id="8" name="Text 4"/>
          <p:cNvSpPr txBox="1"/>
          <p:nvPr/>
        </p:nvSpPr>
        <p:spPr>
          <a:xfrm>
            <a:off x="106525" y="4826450"/>
            <a:ext cx="225600" cy="26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</a:t>
            </a:r>
            <a:r>
              <a:rPr lang="ru-RU" alt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6</a:t>
            </a:r>
            <a:endParaRPr lang="ru-RU" altLang="en-US" sz="1000" dirty="0">
              <a:solidFill>
                <a:srgbClr val="FFFFFF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25175" y="1132601"/>
            <a:ext cx="3026100" cy="1754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При регулярном использовании такие мини-комплексы дают заметные поведенческие и двигательные сдвиги в повседневной работе группы.
</a:t>
            </a:r>
            <a:endParaRPr lang="en-US" sz="1200" dirty="0"/>
          </a:p>
        </p:txBody>
      </p:sp>
      <p:sp>
        <p:nvSpPr>
          <p:cNvPr id="4" name="Text 1"/>
          <p:cNvSpPr txBox="1"/>
          <p:nvPr/>
        </p:nvSpPr>
        <p:spPr>
          <a:xfrm>
            <a:off x="525175" y="4139526"/>
            <a:ext cx="3026100" cy="507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Методические ориентиры работы с детьми 1–3 лет; наблюдения педагогической практики.
</a:t>
            </a:r>
            <a:endParaRPr lang="en-US" sz="1200" dirty="0"/>
          </a:p>
        </p:txBody>
      </p:sp>
      <p:sp>
        <p:nvSpPr>
          <p:cNvPr id="5" name="Text 2"/>
          <p:cNvSpPr txBox="1"/>
          <p:nvPr/>
        </p:nvSpPr>
        <p:spPr>
          <a:xfrm>
            <a:off x="5883350" y="1629750"/>
            <a:ext cx="2400300" cy="188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755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3–5 минут
</a:t>
            </a:r>
            <a:r>
              <a:rPr lang="en-US" sz="1745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1395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достаточно для короткого комплекса, который поддерживает интерес и снижает риск утомления у детей раннего возраста.
</a:t>
            </a:r>
            <a:endParaRPr lang="en-US" sz="3755" dirty="0"/>
          </a:p>
        </p:txBody>
      </p:sp>
      <p:sp>
        <p:nvSpPr>
          <p:cNvPr id="6" name="Text 3"/>
          <p:cNvSpPr txBox="1"/>
          <p:nvPr/>
        </p:nvSpPr>
        <p:spPr>
          <a:xfrm>
            <a:off x="106525" y="4826450"/>
            <a:ext cx="225600" cy="26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</a:t>
            </a:r>
            <a:r>
              <a:rPr lang="ru-RU" alt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7</a:t>
            </a:r>
            <a:endParaRPr lang="ru-RU" altLang="en-US" sz="100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5698" y="1433500"/>
            <a:ext cx="4218154" cy="28407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525175" y="1591837"/>
            <a:ext cx="3026100" cy="883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Регулярность важнее длительности: короткие повторы постепенно укрепляют точность, ритм и согласованность движений.
</a:t>
            </a:r>
            <a:endParaRPr lang="en-US" sz="1200" dirty="0"/>
          </a:p>
        </p:txBody>
      </p:sp>
      <p:sp>
        <p:nvSpPr>
          <p:cNvPr id="6" name="Text 1"/>
          <p:cNvSpPr txBox="1"/>
          <p:nvPr/>
        </p:nvSpPr>
        <p:spPr>
          <a:xfrm>
            <a:off x="525175" y="496925"/>
            <a:ext cx="5848500" cy="883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i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Динамика освоения навыков при регулярной практике
</a:t>
            </a:r>
            <a:endParaRPr lang="en-US" sz="2400" dirty="0"/>
          </a:p>
        </p:txBody>
      </p:sp>
      <p:sp>
        <p:nvSpPr>
          <p:cNvPr id="7" name="Text 2"/>
          <p:cNvSpPr txBox="1"/>
          <p:nvPr/>
        </p:nvSpPr>
        <p:spPr>
          <a:xfrm>
            <a:off x="525175" y="2607802"/>
            <a:ext cx="3026100" cy="883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Данные показывают накопительный эффект: прогресс становится устойчивым при систематическом включении упражнений в режим.
</a:t>
            </a:r>
            <a:endParaRPr lang="en-US" sz="1200" dirty="0"/>
          </a:p>
        </p:txBody>
      </p:sp>
      <p:sp>
        <p:nvSpPr>
          <p:cNvPr id="8" name="Text 3"/>
          <p:cNvSpPr txBox="1"/>
          <p:nvPr/>
        </p:nvSpPr>
        <p:spPr>
          <a:xfrm>
            <a:off x="4572000" y="4459850"/>
            <a:ext cx="3026100" cy="471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60" i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Условная схема для презентации на основе методических ориентиров раннего возраста.
</a:t>
            </a:r>
            <a:endParaRPr lang="en-US" sz="1160" dirty="0"/>
          </a:p>
        </p:txBody>
      </p:sp>
      <p:sp>
        <p:nvSpPr>
          <p:cNvPr id="9" name="Text 4"/>
          <p:cNvSpPr txBox="1"/>
          <p:nvPr/>
        </p:nvSpPr>
        <p:spPr>
          <a:xfrm>
            <a:off x="106525" y="4826450"/>
            <a:ext cx="225600" cy="26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ru-RU" alt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28</a:t>
            </a:r>
            <a:endParaRPr lang="ru-RU" altLang="en-US" sz="1000" dirty="0">
              <a:solidFill>
                <a:srgbClr val="FFFFFF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525175" y="496925"/>
            <a:ext cx="7261200" cy="883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i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Взаимодействие с родителями
</a:t>
            </a:r>
            <a:endParaRPr lang="en-US" sz="2400" dirty="0"/>
          </a:p>
        </p:txBody>
      </p:sp>
      <p:sp>
        <p:nvSpPr>
          <p:cNvPr id="8" name="Text 1"/>
          <p:cNvSpPr txBox="1"/>
          <p:nvPr/>
        </p:nvSpPr>
        <p:spPr>
          <a:xfrm>
            <a:off x="106525" y="4826450"/>
            <a:ext cx="225600" cy="26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ru-RU" alt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29</a:t>
            </a:r>
            <a:endParaRPr lang="ru-RU" altLang="en-US" sz="1000" dirty="0">
              <a:solidFill>
                <a:srgbClr val="FFFFFF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  <p:sp>
        <p:nvSpPr>
          <p:cNvPr id="9" name="Text 2"/>
          <p:cNvSpPr txBox="1"/>
          <p:nvPr/>
        </p:nvSpPr>
        <p:spPr>
          <a:xfrm>
            <a:off x="677400" y="2794600"/>
            <a:ext cx="2008800" cy="1590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Короткие задания дома
</a:t>
            </a:r>
            <a:r>
              <a:rPr lang="en-US" sz="6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Родителям передают 2–3 знакомых упражнения без специального инвентаря: «ладошки», «колечко», дыхание на вертушку. Краткий ежедневный повтор закрепляет навык и не перегружает ребенка.
</a:t>
            </a:r>
            <a:endParaRPr lang="en-US" sz="1200" dirty="0"/>
          </a:p>
        </p:txBody>
      </p:sp>
      <p:sp>
        <p:nvSpPr>
          <p:cNvPr id="10" name="Text 3"/>
          <p:cNvSpPr txBox="1"/>
          <p:nvPr/>
        </p:nvSpPr>
        <p:spPr>
          <a:xfrm>
            <a:off x="3506400" y="2794600"/>
            <a:ext cx="2008800" cy="1590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Безопасность и поддержка
</a:t>
            </a:r>
            <a:r>
              <a:rPr lang="en-US" sz="6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Взрослым важно показывать движение медленно, хвалить за попытку и прекращать упражнение при утомлении. Спокойный тон и предсказуемая последовательность помогают ребенку сохранять интерес и уверенность.
</a:t>
            </a:r>
            <a:endParaRPr lang="en-US" sz="1200" dirty="0"/>
          </a:p>
        </p:txBody>
      </p:sp>
      <p:sp>
        <p:nvSpPr>
          <p:cNvPr id="11" name="Text 4"/>
          <p:cNvSpPr txBox="1"/>
          <p:nvPr/>
        </p:nvSpPr>
        <p:spPr>
          <a:xfrm>
            <a:off x="6373675" y="2794600"/>
            <a:ext cx="2008800" cy="1590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Единый подход семьи и сада
</a:t>
            </a:r>
            <a:r>
              <a:rPr lang="en-US" sz="6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Короткая памятка для семьи обеспечивает преемственность между домом и детским садом. Когда требования совпадают, ребенку легче переносить освоенные движения в повседневную жизнь и режимные моменты.
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 0"/>
          <p:cNvSpPr txBox="1"/>
          <p:nvPr/>
        </p:nvSpPr>
        <p:spPr>
          <a:xfrm>
            <a:off x="525175" y="496925"/>
            <a:ext cx="7261200" cy="883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i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Возрастные особенности физического развития 1–2 лет
</a:t>
            </a:r>
            <a:endParaRPr lang="en-US" sz="2400" dirty="0"/>
          </a:p>
        </p:txBody>
      </p:sp>
      <p:sp>
        <p:nvSpPr>
          <p:cNvPr id="9" name="Text 1"/>
          <p:cNvSpPr txBox="1"/>
          <p:nvPr/>
        </p:nvSpPr>
        <p:spPr>
          <a:xfrm>
            <a:off x="418500" y="2522725"/>
            <a:ext cx="1717500" cy="152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Ходьба и повороты
</a:t>
            </a:r>
            <a:r>
              <a:rPr lang="en-US" sz="6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Ребенок осваивает устойчивую ходьбу, повороты корпуса и перемещение по короткой дистанции. Движения еще неуверенные, поэтому важны свободное пространство, медленный показ и поддержка взрослого.
</a:t>
            </a:r>
            <a:endParaRPr lang="en-US" sz="1100" dirty="0"/>
          </a:p>
        </p:txBody>
      </p:sp>
      <p:sp>
        <p:nvSpPr>
          <p:cNvPr id="10" name="Text 2"/>
          <p:cNvSpPr txBox="1"/>
          <p:nvPr/>
        </p:nvSpPr>
        <p:spPr>
          <a:xfrm>
            <a:off x="2638592" y="2522725"/>
            <a:ext cx="1717500" cy="152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Подъем и спуск
</a:t>
            </a:r>
            <a:r>
              <a:rPr lang="en-US" sz="6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На этом этапе ребенок учится подниматься и спускаться с опорой, переносить легкие предметы и сохранять равновесие. Любое задание должно быть коротким и безопасным, без лишнего напряжения.
</a:t>
            </a:r>
            <a:endParaRPr lang="en-US" sz="1100" dirty="0"/>
          </a:p>
        </p:txBody>
      </p:sp>
      <p:sp>
        <p:nvSpPr>
          <p:cNvPr id="11" name="Text 3"/>
          <p:cNvSpPr txBox="1"/>
          <p:nvPr/>
        </p:nvSpPr>
        <p:spPr>
          <a:xfrm>
            <a:off x="4858767" y="2522725"/>
            <a:ext cx="1717500" cy="152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Неловкость движений
</a:t>
            </a:r>
            <a:r>
              <a:rPr lang="en-US" sz="6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Темп действий часто меняется, а внимание быстро истощается. Поэтому лучше использовать задания на 3–5 минут, чередуя активность, паузу и спокойное наблюдение за движением.
</a:t>
            </a:r>
            <a:endParaRPr lang="en-US" sz="1100" dirty="0"/>
          </a:p>
        </p:txBody>
      </p:sp>
      <p:sp>
        <p:nvSpPr>
          <p:cNvPr id="12" name="Text 4"/>
          <p:cNvSpPr txBox="1"/>
          <p:nvPr/>
        </p:nvSpPr>
        <p:spPr>
          <a:xfrm>
            <a:off x="7080845" y="2522725"/>
            <a:ext cx="1717500" cy="152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Щадящий режим
</a:t>
            </a:r>
            <a:r>
              <a:rPr lang="en-US" sz="6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Для детей 1–2 лет особенно важны мягкая дозировка нагрузки, отсутствие перегруза и доброжелательная помощь взрослого. Это снижает утомляемость и поддерживает интерес к повтору.
</a:t>
            </a:r>
            <a:endParaRPr lang="en-US" sz="1100" dirty="0"/>
          </a:p>
        </p:txBody>
      </p:sp>
      <p:sp>
        <p:nvSpPr>
          <p:cNvPr id="13" name="Text 5"/>
          <p:cNvSpPr txBox="1"/>
          <p:nvPr/>
        </p:nvSpPr>
        <p:spPr>
          <a:xfrm>
            <a:off x="106525" y="4826450"/>
            <a:ext cx="225600" cy="26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095" y="1678450"/>
            <a:ext cx="8114661" cy="30537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525175" y="1141575"/>
            <a:ext cx="6722100" cy="417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Схема показывает последовательность: выбор упражнения, наблюдение за выполнением, фиксация результата и принятие педагогического решения без тестирования.
</a:t>
            </a:r>
            <a:endParaRPr lang="en-US" sz="1200" dirty="0"/>
          </a:p>
        </p:txBody>
      </p:sp>
      <p:sp>
        <p:nvSpPr>
          <p:cNvPr id="5" name="Text 1"/>
          <p:cNvSpPr txBox="1"/>
          <p:nvPr/>
        </p:nvSpPr>
        <p:spPr>
          <a:xfrm>
            <a:off x="525175" y="289100"/>
            <a:ext cx="7527900" cy="732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i="1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Маршрут педагогического наблюдения
</a:t>
            </a:r>
            <a:endParaRPr lang="en-US" sz="2400" dirty="0"/>
          </a:p>
        </p:txBody>
      </p:sp>
      <p:sp>
        <p:nvSpPr>
          <p:cNvPr id="6" name="Text 2"/>
          <p:cNvSpPr txBox="1"/>
          <p:nvPr/>
        </p:nvSpPr>
        <p:spPr>
          <a:xfrm>
            <a:off x="106525" y="4826450"/>
            <a:ext cx="225600" cy="26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3</a:t>
            </a:r>
            <a:r>
              <a:rPr lang="ru-RU" alt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0</a:t>
            </a:r>
            <a:endParaRPr lang="ru-RU" altLang="en-US" sz="1000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 0"/>
          <p:cNvSpPr txBox="1"/>
          <p:nvPr/>
        </p:nvSpPr>
        <p:spPr>
          <a:xfrm>
            <a:off x="525175" y="496925"/>
            <a:ext cx="7261200" cy="883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i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Типичные ошибки в работе с ранним возрастом
</a:t>
            </a:r>
            <a:endParaRPr lang="en-US" sz="2400" dirty="0"/>
          </a:p>
        </p:txBody>
      </p:sp>
      <p:sp>
        <p:nvSpPr>
          <p:cNvPr id="9" name="Text 1"/>
          <p:cNvSpPr txBox="1"/>
          <p:nvPr/>
        </p:nvSpPr>
        <p:spPr>
          <a:xfrm>
            <a:off x="418500" y="2522725"/>
            <a:ext cx="1717500" cy="152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Сложные объяснения
</a:t>
            </a:r>
            <a:r>
              <a:rPr lang="en-US" sz="6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Длительные инструкции и большое число слов снижают понимание задания у детей 1–3 лет. В этом возрасте эффективнее короткий показ, одно действие за раз и немедленное начало выполнения.
</a:t>
            </a:r>
            <a:endParaRPr lang="en-US" sz="1100" dirty="0"/>
          </a:p>
        </p:txBody>
      </p:sp>
      <p:sp>
        <p:nvSpPr>
          <p:cNvPr id="10" name="Text 2"/>
          <p:cNvSpPr txBox="1"/>
          <p:nvPr/>
        </p:nvSpPr>
        <p:spPr>
          <a:xfrm>
            <a:off x="2638592" y="2522725"/>
            <a:ext cx="1717500" cy="152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Слишком быстрый темп
</a:t>
            </a:r>
            <a:r>
              <a:rPr lang="en-US" sz="6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Высокая скорость демонстрации не позволяет ребенку увидеть движение и повторить его без напряжения. Педагогу важно задавать спокойный ритм, делать паузы и учитывать индивидуальную утомляемость.
</a:t>
            </a:r>
            <a:endParaRPr lang="en-US" sz="1100" dirty="0"/>
          </a:p>
        </p:txBody>
      </p:sp>
      <p:sp>
        <p:nvSpPr>
          <p:cNvPr id="11" name="Text 3"/>
          <p:cNvSpPr txBox="1"/>
          <p:nvPr/>
        </p:nvSpPr>
        <p:spPr>
          <a:xfrm>
            <a:off x="4858767" y="2522725"/>
            <a:ext cx="1717500" cy="152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Перегрузка заданиями
</a:t>
            </a:r>
            <a:r>
              <a:rPr lang="en-US" sz="6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Чрезмерное число упражнений, инвентаря и команд вызывает рассеивание внимания и снижает качество движения. Для раннего возраста достаточно одного-двух четких упражнений с понятным завершением.
</a:t>
            </a:r>
            <a:endParaRPr lang="en-US" sz="1100" dirty="0"/>
          </a:p>
        </p:txBody>
      </p:sp>
      <p:sp>
        <p:nvSpPr>
          <p:cNvPr id="12" name="Text 4"/>
          <p:cNvSpPr txBox="1"/>
          <p:nvPr/>
        </p:nvSpPr>
        <p:spPr>
          <a:xfrm>
            <a:off x="7080845" y="2522725"/>
            <a:ext cx="1717500" cy="152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Единая нагрузка для всех
</a:t>
            </a:r>
            <a:r>
              <a:rPr lang="en-US" sz="6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Одинаковые требования без учета здоровья, опыта и темпа освоения приводят к неуспеху части детей. Наблюдение за реакцией ребенка позволяет своевременно упростить, повторить или усложнить действие.
</a:t>
            </a:r>
            <a:endParaRPr lang="en-US" sz="1100" dirty="0"/>
          </a:p>
        </p:txBody>
      </p:sp>
      <p:sp>
        <p:nvSpPr>
          <p:cNvPr id="13" name="Text 5"/>
          <p:cNvSpPr txBox="1"/>
          <p:nvPr/>
        </p:nvSpPr>
        <p:spPr>
          <a:xfrm>
            <a:off x="106525" y="4826450"/>
            <a:ext cx="225600" cy="26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3</a:t>
            </a:r>
            <a:r>
              <a:rPr lang="ru-RU" alt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1</a:t>
            </a:r>
            <a:endParaRPr lang="ru-RU" altLang="en-US" sz="1000" dirty="0">
              <a:solidFill>
                <a:srgbClr val="FFFFFF"/>
              </a:solidFill>
              <a:latin typeface="Arial" panose="020B0604020202020204" pitchFamily="34" charset="0"/>
              <a:ea typeface="Arial" panose="020B0604020202020204" pitchFamily="34" charset="-122"/>
              <a:cs typeface="Arial" panose="020B0604020202020204" pitchFamily="34" charset="-12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2031150" y="2482125"/>
            <a:ext cx="4893900" cy="883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Нейроупражнения в возрасте 1–3 лет дают педагогам простой и действенный инструмент поддержки движения, внимания и речи. При регулярности и бережной подаче они укрепляют основу дальнейшего развития ребенка.
</a:t>
            </a:r>
            <a:endParaRPr lang="en-US" sz="1200" dirty="0"/>
          </a:p>
        </p:txBody>
      </p:sp>
      <p:sp>
        <p:nvSpPr>
          <p:cNvPr id="4" name="Text 1"/>
          <p:cNvSpPr txBox="1"/>
          <p:nvPr/>
        </p:nvSpPr>
        <p:spPr>
          <a:xfrm>
            <a:off x="1836800" y="1276300"/>
            <a:ext cx="5268300" cy="82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Нейродетки как инструмент раннего развития
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 0"/>
          <p:cNvSpPr txBox="1"/>
          <p:nvPr/>
        </p:nvSpPr>
        <p:spPr>
          <a:xfrm>
            <a:off x="359600" y="428900"/>
            <a:ext cx="5848500" cy="883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i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Возрастные особенности физического развития 2–3 лет
</a:t>
            </a:r>
            <a:endParaRPr lang="en-US" sz="2400" dirty="0"/>
          </a:p>
        </p:txBody>
      </p:sp>
      <p:sp>
        <p:nvSpPr>
          <p:cNvPr id="9" name="Text 1"/>
          <p:cNvSpPr txBox="1"/>
          <p:nvPr/>
        </p:nvSpPr>
        <p:spPr>
          <a:xfrm>
            <a:off x="106525" y="4826450"/>
            <a:ext cx="225600" cy="26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4</a:t>
            </a:r>
            <a:endParaRPr lang="en-US" sz="1000" dirty="0"/>
          </a:p>
        </p:txBody>
      </p:sp>
      <p:sp>
        <p:nvSpPr>
          <p:cNvPr id="10" name="Text 2"/>
          <p:cNvSpPr txBox="1"/>
          <p:nvPr/>
        </p:nvSpPr>
        <p:spPr>
          <a:xfrm>
            <a:off x="627225" y="1430975"/>
            <a:ext cx="1741500" cy="1271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Более уверенный бег
</a:t>
            </a:r>
            <a:r>
              <a:rPr lang="en-US" sz="7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К 2–3 годам движения становятся быстрее и точнее: ребенок увереннее бегает, приседает, поднимается, прыгает на месте и удерживает устойчивость при смене направления.
</a:t>
            </a:r>
            <a:endParaRPr lang="en-US" sz="1100" dirty="0"/>
          </a:p>
        </p:txBody>
      </p:sp>
      <p:sp>
        <p:nvSpPr>
          <p:cNvPr id="11" name="Text 3"/>
          <p:cNvSpPr txBox="1"/>
          <p:nvPr/>
        </p:nvSpPr>
        <p:spPr>
          <a:xfrm>
            <a:off x="7042900" y="2943600"/>
            <a:ext cx="1741500" cy="1271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7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Подготовка к усложнению
</a:t>
            </a:r>
            <a:r>
              <a:rPr lang="en-US" sz="68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875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На этом этапе можно постепенно вводить более сложные задания на метание, лазание и равновесие. Важно сохранять посильность, чтобы движение оставалось успешным и эмоционально комфортным.
</a:t>
            </a:r>
            <a:endParaRPr lang="en-US" sz="1070" dirty="0"/>
          </a:p>
        </p:txBody>
      </p:sp>
      <p:sp>
        <p:nvSpPr>
          <p:cNvPr id="12" name="Text 4"/>
          <p:cNvSpPr txBox="1"/>
          <p:nvPr/>
        </p:nvSpPr>
        <p:spPr>
          <a:xfrm>
            <a:off x="4904342" y="2439392"/>
            <a:ext cx="1741500" cy="1271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Короткие повторы
</a:t>
            </a:r>
            <a:r>
              <a:rPr lang="en-US" sz="7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Эффективны серии упражнений с повтором 3–4 раза, чтобы ребенок успел понять образец и сохранить интерес. Понятный темп помогает закреплять правильный двигательный ответ.
</a:t>
            </a:r>
            <a:endParaRPr lang="en-US" sz="1100" dirty="0"/>
          </a:p>
        </p:txBody>
      </p:sp>
      <p:sp>
        <p:nvSpPr>
          <p:cNvPr id="13" name="Text 5"/>
          <p:cNvSpPr txBox="1"/>
          <p:nvPr/>
        </p:nvSpPr>
        <p:spPr>
          <a:xfrm>
            <a:off x="2765783" y="1935183"/>
            <a:ext cx="1741500" cy="12711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Развитие координации
</a:t>
            </a:r>
            <a:r>
              <a:rPr lang="en-US" sz="7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Усиливается согласование обеих рук, точность захвата и взаимодействие движения с речью. Это создает благоприятную основу для простых нейроупражнений с ритмом и словом.
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1808" y="1987175"/>
            <a:ext cx="3745633" cy="18618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525175" y="1591837"/>
            <a:ext cx="3026100" cy="883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Сравнение показывает, как меняются движения от опоры и простых действий к более точной координации.
</a:t>
            </a:r>
            <a:endParaRPr lang="en-US" sz="1200" dirty="0"/>
          </a:p>
        </p:txBody>
      </p:sp>
      <p:sp>
        <p:nvSpPr>
          <p:cNvPr id="5" name="Text 1"/>
          <p:cNvSpPr txBox="1"/>
          <p:nvPr/>
        </p:nvSpPr>
        <p:spPr>
          <a:xfrm>
            <a:off x="525175" y="496925"/>
            <a:ext cx="5848500" cy="883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i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Ключевые двигательные умения по возрастам
</a:t>
            </a:r>
            <a:endParaRPr lang="en-US" sz="2400" dirty="0"/>
          </a:p>
        </p:txBody>
      </p:sp>
      <p:sp>
        <p:nvSpPr>
          <p:cNvPr id="6" name="Text 2"/>
          <p:cNvSpPr txBox="1"/>
          <p:nvPr/>
        </p:nvSpPr>
        <p:spPr>
          <a:xfrm>
            <a:off x="525175" y="2607802"/>
            <a:ext cx="3026100" cy="883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Темп освоения индивидуален; задания следует усложнять постепенно, сохраняя безопасность и успешность.
</a:t>
            </a:r>
            <a:endParaRPr lang="en-US" sz="1200" dirty="0"/>
          </a:p>
        </p:txBody>
      </p:sp>
      <p:sp>
        <p:nvSpPr>
          <p:cNvPr id="7" name="Text 3"/>
          <p:cNvSpPr txBox="1"/>
          <p:nvPr/>
        </p:nvSpPr>
        <p:spPr>
          <a:xfrm>
            <a:off x="525175" y="3702725"/>
            <a:ext cx="3026100" cy="883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i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Возрастные ориентиры ФОП ДО и практика раннего возраста
</a:t>
            </a:r>
            <a:endParaRPr lang="en-US" sz="1200" dirty="0"/>
          </a:p>
        </p:txBody>
      </p:sp>
      <p:sp>
        <p:nvSpPr>
          <p:cNvPr id="8" name="Text 4"/>
          <p:cNvSpPr txBox="1"/>
          <p:nvPr/>
        </p:nvSpPr>
        <p:spPr>
          <a:xfrm>
            <a:off x="106525" y="4826450"/>
            <a:ext cx="225600" cy="26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125" y="1277854"/>
            <a:ext cx="2737200" cy="2370993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9325" y="1277436"/>
            <a:ext cx="2836500" cy="2445927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800" y="1277911"/>
            <a:ext cx="2772600" cy="2444978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409875" y="3763800"/>
            <a:ext cx="2695200" cy="9237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Движение под счет
</a:t>
            </a:r>
            <a:r>
              <a:rPr lang="en-US" sz="525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Ребенок хлопает, шагает или касается частей тела по счету взрослого, одновременно сверяясь с движением и словом. Такая связка помогает удерживать внимание и точнее следовать образцу. На картинке уместен взрослый, который спокойно задает ритм.
</a:t>
            </a:r>
            <a:endParaRPr lang="en-US" sz="900" dirty="0"/>
          </a:p>
        </p:txBody>
      </p:sp>
      <p:sp>
        <p:nvSpPr>
          <p:cNvPr id="8" name="Text 1"/>
          <p:cNvSpPr txBox="1"/>
          <p:nvPr/>
        </p:nvSpPr>
        <p:spPr>
          <a:xfrm>
            <a:off x="3179963" y="3763800"/>
            <a:ext cx="2725800" cy="9237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Зрительный контроль в действии
</a:t>
            </a:r>
            <a:r>
              <a:rPr lang="en-US" sz="525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Когда малыш смотрит на показ и сразу повторяет движение, включаются зрительно-моторные связи. Он сравнивает себя с образцом, корректирует позу и учится действовать в заданном темпе. Это хорошо передается через сюжет с перекрестными движениями рук.
</a:t>
            </a:r>
            <a:endParaRPr lang="en-US" sz="900" dirty="0"/>
          </a:p>
        </p:txBody>
      </p:sp>
      <p:sp>
        <p:nvSpPr>
          <p:cNvPr id="9" name="Text 2"/>
          <p:cNvSpPr txBox="1"/>
          <p:nvPr/>
        </p:nvSpPr>
        <p:spPr>
          <a:xfrm>
            <a:off x="5996925" y="3763800"/>
            <a:ext cx="2667600" cy="9237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85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Ритм и переключение
</a:t>
            </a:r>
            <a:r>
              <a:rPr lang="en-US" sz="515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885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Короткие ритмические задания помогают ребенку переходить от одного действия к другому без напряжения. Смена правой и левой стороны, хлопка и шага, паузы и движения формирует основу произвольности. Иллюстрация может показать простую совместную работу с педагогом.
</a:t>
            </a:r>
            <a:endParaRPr lang="en-US" sz="885" dirty="0"/>
          </a:p>
        </p:txBody>
      </p:sp>
      <p:sp>
        <p:nvSpPr>
          <p:cNvPr id="10" name="Text 3"/>
          <p:cNvSpPr txBox="1"/>
          <p:nvPr/>
        </p:nvSpPr>
        <p:spPr>
          <a:xfrm>
            <a:off x="987350" y="356000"/>
            <a:ext cx="7169400" cy="68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400" b="1" i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Как нейроупражнения включают развитие ребенка
</a:t>
            </a:r>
            <a:endParaRPr lang="en-US" sz="2400" dirty="0"/>
          </a:p>
        </p:txBody>
      </p:sp>
      <p:sp>
        <p:nvSpPr>
          <p:cNvPr id="11" name="Text 4"/>
          <p:cNvSpPr txBox="1"/>
          <p:nvPr/>
        </p:nvSpPr>
        <p:spPr>
          <a:xfrm>
            <a:off x="106525" y="4826450"/>
            <a:ext cx="225600" cy="26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095" y="1678450"/>
            <a:ext cx="8114661" cy="30537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525175" y="1141575"/>
            <a:ext cx="6722100" cy="417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Последовательность построена для короткого, безопасного и посильного занятия в раннем возрасте.
</a:t>
            </a:r>
            <a:endParaRPr lang="en-US" sz="1200" dirty="0"/>
          </a:p>
        </p:txBody>
      </p:sp>
      <p:sp>
        <p:nvSpPr>
          <p:cNvPr id="5" name="Text 1"/>
          <p:cNvSpPr txBox="1"/>
          <p:nvPr/>
        </p:nvSpPr>
        <p:spPr>
          <a:xfrm>
            <a:off x="525175" y="289100"/>
            <a:ext cx="7527900" cy="732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i="1" dirty="0">
                <a:solidFill>
                  <a:srgbClr val="323232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Логика организации занятия для 1–3 лет
</a:t>
            </a:r>
            <a:endParaRPr lang="en-US" sz="2400" dirty="0"/>
          </a:p>
        </p:txBody>
      </p:sp>
      <p:sp>
        <p:nvSpPr>
          <p:cNvPr id="6" name="Text 2"/>
          <p:cNvSpPr txBox="1"/>
          <p:nvPr/>
        </p:nvSpPr>
        <p:spPr>
          <a:xfrm>
            <a:off x="106525" y="4826450"/>
            <a:ext cx="225600" cy="26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802" y="2029647"/>
            <a:ext cx="186000" cy="186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2139" y="2029609"/>
            <a:ext cx="186000" cy="186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9500" y="2029608"/>
            <a:ext cx="186000" cy="1860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6862" y="2029609"/>
            <a:ext cx="186000" cy="1860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43465" y="2029608"/>
            <a:ext cx="186000" cy="186000"/>
          </a:xfrm>
          <a:prstGeom prst="rect">
            <a:avLst/>
          </a:prstGeom>
        </p:spPr>
      </p:pic>
      <p:sp>
        <p:nvSpPr>
          <p:cNvPr id="13" name="Text 0"/>
          <p:cNvSpPr txBox="1"/>
          <p:nvPr/>
        </p:nvSpPr>
        <p:spPr>
          <a:xfrm>
            <a:off x="987350" y="356000"/>
            <a:ext cx="7169400" cy="68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400" b="1" i="1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Принципы подбора нейроупражнений
</a:t>
            </a:r>
            <a:endParaRPr lang="en-US" sz="2400" dirty="0"/>
          </a:p>
        </p:txBody>
      </p:sp>
      <p:sp>
        <p:nvSpPr>
          <p:cNvPr id="14" name="Text 1"/>
          <p:cNvSpPr txBox="1"/>
          <p:nvPr/>
        </p:nvSpPr>
        <p:spPr>
          <a:xfrm>
            <a:off x="284039" y="2434912"/>
            <a:ext cx="1468200" cy="1461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40" b="1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Краткость
</a:t>
            </a:r>
            <a:r>
              <a:rPr lang="en-US" sz="640" b="1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40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Для детей 1–3 лет упражнение должно быть очень коротким, чтобы не снижать интерес и не перегружать внимание. Оптимальны простые серии с быстрым результатом и ясным завершением.
</a:t>
            </a:r>
            <a:endParaRPr lang="en-US" sz="940" dirty="0"/>
          </a:p>
        </p:txBody>
      </p:sp>
      <p:sp>
        <p:nvSpPr>
          <p:cNvPr id="15" name="Text 2"/>
          <p:cNvSpPr txBox="1"/>
          <p:nvPr/>
        </p:nvSpPr>
        <p:spPr>
          <a:xfrm>
            <a:off x="2071400" y="2434912"/>
            <a:ext cx="1468200" cy="1461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40" b="1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Безопасность
</a:t>
            </a:r>
            <a:r>
              <a:rPr lang="en-US" sz="640" b="1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40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Все движения подбираются с учетом устойчивости, пространства и состояния ребенка. Недопустимы сложные позы, резкие темпы и мелкий инвентарь, который может создавать риск.
</a:t>
            </a:r>
            <a:endParaRPr lang="en-US" sz="940" dirty="0"/>
          </a:p>
        </p:txBody>
      </p:sp>
      <p:sp>
        <p:nvSpPr>
          <p:cNvPr id="16" name="Text 3"/>
          <p:cNvSpPr txBox="1"/>
          <p:nvPr/>
        </p:nvSpPr>
        <p:spPr>
          <a:xfrm>
            <a:off x="3858760" y="2434912"/>
            <a:ext cx="1468200" cy="1461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90" b="1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Повторяемость
</a:t>
            </a:r>
            <a:r>
              <a:rPr lang="en-US" sz="675" b="1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90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Повтор одного и того же действия помогает ребенку запомнить образец и почувствовать успех. В раннем возрасте именно повтор создает основу для уверенности и предсказуемости.
</a:t>
            </a:r>
            <a:endParaRPr lang="en-US" sz="990" dirty="0"/>
          </a:p>
        </p:txBody>
      </p:sp>
      <p:sp>
        <p:nvSpPr>
          <p:cNvPr id="17" name="Text 4"/>
          <p:cNvSpPr txBox="1"/>
          <p:nvPr/>
        </p:nvSpPr>
        <p:spPr>
          <a:xfrm>
            <a:off x="5646120" y="2434912"/>
            <a:ext cx="1468200" cy="1461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95" b="1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Постепенное усложнение
</a:t>
            </a:r>
            <a:r>
              <a:rPr lang="en-US" sz="610" b="1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895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Сначала дают одно действие, затем добавляют второе, меняют темп или сторону. Такая последовательность позволяет сохранять доступность задания и поддерживать индивидуальный темп освоения.
</a:t>
            </a:r>
            <a:endParaRPr lang="en-US" sz="895" dirty="0"/>
          </a:p>
        </p:txBody>
      </p:sp>
      <p:sp>
        <p:nvSpPr>
          <p:cNvPr id="18" name="Text 5"/>
          <p:cNvSpPr txBox="1"/>
          <p:nvPr/>
        </p:nvSpPr>
        <p:spPr>
          <a:xfrm>
            <a:off x="7402727" y="2434912"/>
            <a:ext cx="1468200" cy="1461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40" b="1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Минимум слов
</a:t>
            </a:r>
            <a:r>
              <a:rPr lang="en-US" sz="640" b="1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940" dirty="0">
                <a:solidFill>
                  <a:srgbClr val="212121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Показ должен быть понятнее длинных объяснений: один стимул — одно действие. Короткая инструкция снижает нагрузку на восприятие и помогает ребенку быстрее включиться в движение.
</a:t>
            </a:r>
            <a:endParaRPr lang="en-US" sz="940" dirty="0"/>
          </a:p>
        </p:txBody>
      </p:sp>
      <p:sp>
        <p:nvSpPr>
          <p:cNvPr id="19" name="Text 6"/>
          <p:cNvSpPr txBox="1"/>
          <p:nvPr/>
        </p:nvSpPr>
        <p:spPr>
          <a:xfrm>
            <a:off x="106525" y="4826450"/>
            <a:ext cx="225600" cy="26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87825" y="922260"/>
            <a:ext cx="3961800" cy="3671629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525175" y="395750"/>
            <a:ext cx="7261200" cy="481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i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Нейроупражнение «Ладошки и колени»
</a:t>
            </a:r>
            <a:endParaRPr lang="en-US" sz="2400" dirty="0"/>
          </a:p>
        </p:txBody>
      </p:sp>
      <p:sp>
        <p:nvSpPr>
          <p:cNvPr id="8" name="Text 1"/>
          <p:cNvSpPr txBox="1"/>
          <p:nvPr/>
        </p:nvSpPr>
        <p:spPr>
          <a:xfrm>
            <a:off x="106525" y="4826450"/>
            <a:ext cx="225600" cy="2619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9</a:t>
            </a:r>
            <a:endParaRPr lang="en-US" sz="1000" dirty="0"/>
          </a:p>
        </p:txBody>
      </p:sp>
      <p:sp>
        <p:nvSpPr>
          <p:cNvPr id="9" name="Text 2"/>
          <p:cNvSpPr txBox="1"/>
          <p:nvPr/>
        </p:nvSpPr>
        <p:spPr>
          <a:xfrm>
            <a:off x="758000" y="1584307"/>
            <a:ext cx="4120800" cy="883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Показ ритма
</a:t>
            </a:r>
            <a:r>
              <a:rPr lang="en-US" sz="5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Взрослый садится рядом и задает простой темп: ладони хлопают по коленям одновременно. Ребенок наблюдает за образцом и подключается без спешки, сохраняя удобную позу.
</a:t>
            </a:r>
            <a:endParaRPr lang="en-US" sz="1200" dirty="0"/>
          </a:p>
        </p:txBody>
      </p:sp>
      <p:sp>
        <p:nvSpPr>
          <p:cNvPr id="10" name="Text 3"/>
          <p:cNvSpPr txBox="1"/>
          <p:nvPr/>
        </p:nvSpPr>
        <p:spPr>
          <a:xfrm>
            <a:off x="758000" y="3943250"/>
            <a:ext cx="4120800" cy="883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Игровое сопровождение
</a:t>
            </a:r>
            <a:r>
              <a:rPr lang="en-US" sz="5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Упражнение лучше проводить в сопровождении короткого счета или потешки. Так движение связывается со словом, а ребенок легче удерживает темп и настроение совместной игры.
</a:t>
            </a:r>
            <a:endParaRPr lang="en-US" sz="1200" dirty="0"/>
          </a:p>
        </p:txBody>
      </p:sp>
      <p:sp>
        <p:nvSpPr>
          <p:cNvPr id="11" name="Text 4"/>
          <p:cNvSpPr txBox="1"/>
          <p:nvPr/>
        </p:nvSpPr>
        <p:spPr>
          <a:xfrm>
            <a:off x="758000" y="2763779"/>
            <a:ext cx="4120800" cy="8832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Чередование сторон
</a:t>
            </a:r>
            <a:r>
              <a:rPr lang="en-US" sz="5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
</a:t>
            </a:r>
            <a:r>
              <a:rPr lang="en-US" sz="1000" dirty="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-122"/>
                <a:cs typeface="Arial" panose="020B0604020202020204" pitchFamily="34" charset="-120"/>
              </a:rPr>
              <a:t>Затем движение усложняется: правая и левая рука работают поочередно. Это помогает тренировать переключение, слухо-двигательную координацию и удержание ритма в короткой серии.
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17774</Words>
  <Application>WPS Presentation</Application>
  <PresentationFormat>On-screen Show (16:9)</PresentationFormat>
  <Paragraphs>313</Paragraphs>
  <Slides>32</Slides>
  <Notes>35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2" baseType="lpstr">
      <vt:lpstr>Arial</vt:lpstr>
      <vt:lpstr>SimSun</vt:lpstr>
      <vt:lpstr>Wingdings</vt:lpstr>
      <vt:lpstr>Arial</vt:lpstr>
      <vt:lpstr>Arial</vt:lpstr>
      <vt:lpstr>Calibri</vt:lpstr>
      <vt:lpstr>Microsoft YaHei</vt:lpstr>
      <vt:lpstr>Arial Unicode MS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creator>PptxGenJS</dc:creator>
  <dc:subject>PptxGenJS Presentation</dc:subject>
  <cp:lastModifiedBy>WPS_1778936791</cp:lastModifiedBy>
  <cp:revision>6</cp:revision>
  <dcterms:created xsi:type="dcterms:W3CDTF">2026-08-17T06:45:00Z</dcterms:created>
  <dcterms:modified xsi:type="dcterms:W3CDTF">2026-08-17T16:06:42Z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25CDE35C450340A2840559E147A2BC67_13</vt:lpwstr>
  </property>
  <property fmtid="{D5CDD505-2E9C-101B-9397-08002B2CF9AE}" pid="3" name="KSOProductBuildVer">
    <vt:lpwstr>1049-12.1.0.28032</vt:lpwstr>
  </property>
</Properties>
</file>