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3EA4C-9B2F-478C-851E-A51CD7815B5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2368-DD25-437C-A359-A002A51A1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8229600" cy="295232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МБУДО «ДХШ № 1»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Методическая разработка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>«Тематический натюрморт – территория для творчества»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736304"/>
          </a:xfrm>
        </p:spPr>
        <p:txBody>
          <a:bodyPr>
            <a:normAutofit fontScale="77500" lnSpcReduction="20000"/>
          </a:bodyPr>
          <a:lstStyle/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Создание </a:t>
            </a:r>
            <a:r>
              <a:rPr lang="ru-RU" sz="2400" b="1" dirty="0"/>
              <a:t>тематического натюрморта на уроках УП. «Рисунок» </a:t>
            </a:r>
            <a:endParaRPr lang="ru-RU" sz="2400" dirty="0"/>
          </a:p>
          <a:p>
            <a:r>
              <a:rPr lang="ru-RU" sz="2400" b="1" dirty="0"/>
              <a:t>в 7 классе ДПОП «Живопись» с 8-летним сроком </a:t>
            </a:r>
            <a:r>
              <a:rPr lang="ru-RU" sz="2400" b="1" dirty="0" smtClean="0"/>
              <a:t>обучения</a:t>
            </a:r>
          </a:p>
          <a:p>
            <a:endParaRPr lang="ru-RU" sz="2400" dirty="0"/>
          </a:p>
          <a:p>
            <a:r>
              <a:rPr lang="ru-RU" sz="2000" b="1" dirty="0"/>
              <a:t>Составитель </a:t>
            </a:r>
            <a:r>
              <a:rPr lang="ru-RU" sz="2000" b="1" dirty="0" err="1"/>
              <a:t>Зарубанова</a:t>
            </a:r>
            <a:r>
              <a:rPr lang="ru-RU" sz="2000" b="1" dirty="0"/>
              <a:t> Лариса Дмитриевна</a:t>
            </a:r>
            <a:endParaRPr lang="ru-RU" sz="2000" dirty="0"/>
          </a:p>
          <a:p>
            <a:r>
              <a:rPr lang="ru-RU" sz="2000" b="1" dirty="0"/>
              <a:t>преподаватель высшей </a:t>
            </a:r>
            <a:r>
              <a:rPr lang="ru-RU" sz="2000" b="1" dirty="0" smtClean="0"/>
              <a:t>категории</a:t>
            </a:r>
          </a:p>
          <a:p>
            <a:r>
              <a:rPr lang="ru-RU" sz="2000" b="1" dirty="0" smtClean="0"/>
              <a:t>2020 год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Создание эскиза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Учащиеся, оттачивая свои навыки построения композиции, создают несколько  карандашных эскизов.</a:t>
            </a:r>
            <a:endParaRPr lang="ru-RU" sz="2400" dirty="0"/>
          </a:p>
        </p:txBody>
      </p:sp>
      <p:pic>
        <p:nvPicPr>
          <p:cNvPr id="1026" name="Picture 2" descr="D:\МЕТОДИЧКА 2020\фото\Батышкина  Кате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4664"/>
            <a:ext cx="2231000" cy="3312368"/>
          </a:xfrm>
          <a:prstGeom prst="rect">
            <a:avLst/>
          </a:prstGeom>
          <a:noFill/>
        </p:spPr>
      </p:pic>
      <p:pic>
        <p:nvPicPr>
          <p:cNvPr id="1029" name="Picture 5" descr="D:\МЕТОДИЧКА 2020\фото\Болотова Юл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4664"/>
            <a:ext cx="2376264" cy="3338651"/>
          </a:xfrm>
          <a:prstGeom prst="rect">
            <a:avLst/>
          </a:prstGeom>
          <a:noFill/>
        </p:spPr>
      </p:pic>
      <p:pic>
        <p:nvPicPr>
          <p:cNvPr id="1031" name="Picture 7" descr="D:\МЕТОДИЧКА 2020\фото\Трескина  Надеж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3456384" cy="2622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Создание эскиза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Когда предметы уже выбраны, приходит важный момент – расположить  их относительно друг друга. </a:t>
            </a:r>
            <a:endParaRPr lang="ru-RU" sz="2400" dirty="0"/>
          </a:p>
        </p:txBody>
      </p:sp>
      <p:pic>
        <p:nvPicPr>
          <p:cNvPr id="2050" name="Picture 2" descr="D:\МЕТОДИЧКА 2020\фото\Ковтун Анаста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988840"/>
            <a:ext cx="2268048" cy="3665650"/>
          </a:xfrm>
          <a:prstGeom prst="rect">
            <a:avLst/>
          </a:prstGeom>
          <a:noFill/>
        </p:spPr>
      </p:pic>
      <p:pic>
        <p:nvPicPr>
          <p:cNvPr id="2052" name="Picture 4" descr="D:\МЕТОДИЧКА 2020\фото\Хомутова Крист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8749" y="764704"/>
            <a:ext cx="2413887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Создание эскиза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Один из предметов должен стать композиционным центром постановки и выделяться по размерам и тону. Кроме того он должен нести смысловую нагрузку. </a:t>
            </a:r>
            <a:endParaRPr lang="ru-RU" sz="2400" dirty="0"/>
          </a:p>
        </p:txBody>
      </p:sp>
      <p:pic>
        <p:nvPicPr>
          <p:cNvPr id="3074" name="Picture 2" descr="D:\МЕТОДИЧКА 2020\фото\Кокорин Александ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28800"/>
            <a:ext cx="2352637" cy="3083941"/>
          </a:xfrm>
          <a:prstGeom prst="rect">
            <a:avLst/>
          </a:prstGeom>
          <a:noFill/>
        </p:spPr>
      </p:pic>
      <p:pic>
        <p:nvPicPr>
          <p:cNvPr id="3075" name="Picture 3" descr="D:\МЕТОДИЧКА 2020\фото\Котова Виктор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764704"/>
            <a:ext cx="2667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Создание эскиза </a:t>
            </a: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Выстроить натюрморт  по ритму и смысловой составляющей – основная задача этого этапа.</a:t>
            </a:r>
          </a:p>
          <a:p>
            <a:r>
              <a:rPr lang="ru-RU" sz="2400" dirty="0" smtClean="0"/>
              <a:t> </a:t>
            </a:r>
          </a:p>
          <a:p>
            <a:endParaRPr lang="ru-RU" sz="2400" dirty="0"/>
          </a:p>
        </p:txBody>
      </p:sp>
      <p:pic>
        <p:nvPicPr>
          <p:cNvPr id="4098" name="Picture 2" descr="D:\МЕТОДИЧКА 2020\фото\Кокорина  Александ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212976"/>
            <a:ext cx="2315227" cy="3267020"/>
          </a:xfrm>
          <a:prstGeom prst="rect">
            <a:avLst/>
          </a:prstGeom>
          <a:noFill/>
        </p:spPr>
      </p:pic>
      <p:pic>
        <p:nvPicPr>
          <p:cNvPr id="4099" name="Picture 3" descr="D:\МЕТОДИЧКА 2020\фото\Каплин Викт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12976"/>
            <a:ext cx="2355922" cy="3312368"/>
          </a:xfrm>
          <a:prstGeom prst="rect">
            <a:avLst/>
          </a:prstGeom>
          <a:noFill/>
        </p:spPr>
      </p:pic>
      <p:pic>
        <p:nvPicPr>
          <p:cNvPr id="4100" name="Picture 4" descr="D:\МЕТОДИЧКА 2020\фото\Трескина Надеж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548680"/>
            <a:ext cx="3384376" cy="2541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Доработка эскиза для создания сюжетно-тематической трактовки.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/>
              <a:t>Сюжетно-тематический натюрморт подразумевает объединение предметов темой, сюжетом.</a:t>
            </a:r>
          </a:p>
          <a:p>
            <a:r>
              <a:rPr lang="ru-RU" sz="2000" dirty="0" smtClean="0"/>
              <a:t>Главное в нашем задании, это эмоциональность, ассоциативность, настроение, своеобразный «рассказ» с помощью предметов. </a:t>
            </a:r>
          </a:p>
          <a:p>
            <a:endParaRPr lang="ru-RU" sz="2000" dirty="0"/>
          </a:p>
        </p:txBody>
      </p:sp>
      <p:pic>
        <p:nvPicPr>
          <p:cNvPr id="5122" name="Picture 2" descr="D:\МЕТОДИЧКА 2020\фото\Поспелова Юл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934" y="273050"/>
            <a:ext cx="4898514" cy="5911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Доработка эскиза для создания сюжетно-тематической трактовки.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/>
              <a:t>В композицию активно включаются силуэты людей, животных, элементы архитектуры и прочие детали. Доминирующая роль натюрморта сохраняется. Дополнительные  элементы должны занимать только свободное поле, недопустимо перегружать ими натюрморт.</a:t>
            </a:r>
            <a:endParaRPr lang="ru-RU" sz="2000" dirty="0"/>
          </a:p>
        </p:txBody>
      </p:sp>
      <p:pic>
        <p:nvPicPr>
          <p:cNvPr id="6149" name="Picture 5" descr="D:\МЕТОДИЧКА 2020\фото\Гаврилюк Дании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76672"/>
            <a:ext cx="1766868" cy="2507878"/>
          </a:xfrm>
          <a:prstGeom prst="rect">
            <a:avLst/>
          </a:prstGeom>
          <a:noFill/>
        </p:spPr>
      </p:pic>
      <p:pic>
        <p:nvPicPr>
          <p:cNvPr id="6151" name="Picture 7" descr="D:\МЕТОДИЧКА 2020\фото\Бояринова Дар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84784"/>
            <a:ext cx="2991933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 </a:t>
            </a:r>
            <a:br>
              <a:rPr lang="ru-RU" sz="2800" dirty="0" smtClean="0"/>
            </a:br>
            <a:r>
              <a:rPr lang="ru-RU" sz="2800" dirty="0" smtClean="0"/>
              <a:t>Тональное решение эскиза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Для успешного и грамотного продолжения работы над заданием необходимо определить зоны контрастов и нюансов в рабочем поле в зависимости от выбранной сюжетно-тематической трактовки.</a:t>
            </a:r>
            <a:endParaRPr lang="ru-RU" sz="2800" dirty="0"/>
          </a:p>
        </p:txBody>
      </p:sp>
      <p:pic>
        <p:nvPicPr>
          <p:cNvPr id="7170" name="Picture 2" descr="D:\МЕТОДИЧКА 2020\фото\Кокорина Александ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3707034" cy="2592288"/>
          </a:xfrm>
          <a:prstGeom prst="rect">
            <a:avLst/>
          </a:prstGeom>
          <a:noFill/>
        </p:spPr>
      </p:pic>
      <p:pic>
        <p:nvPicPr>
          <p:cNvPr id="7172" name="Picture 4" descr="D:\МЕТОДИЧКА 2020\фото\Боровкова Али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996952"/>
            <a:ext cx="2354349" cy="3384376"/>
          </a:xfrm>
          <a:prstGeom prst="rect">
            <a:avLst/>
          </a:prstGeom>
          <a:noFill/>
        </p:spPr>
      </p:pic>
      <p:pic>
        <p:nvPicPr>
          <p:cNvPr id="11" name="Picture 4" descr="D:\МЕТОДИЧКА 2020\фото\Воронова Виктор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996952"/>
            <a:ext cx="2520280" cy="3284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/>
              <a:t>Исполнение.</a:t>
            </a:r>
            <a:endParaRPr lang="ru-RU" sz="2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  <a:r>
              <a:rPr lang="ru-RU" sz="2400" dirty="0" smtClean="0"/>
              <a:t>Соблюдать последовательность выполнения работы – от  общего (фона)   к частному.</a:t>
            </a:r>
          </a:p>
          <a:p>
            <a:endParaRPr lang="ru-RU" sz="2400" dirty="0"/>
          </a:p>
        </p:txBody>
      </p:sp>
      <p:pic>
        <p:nvPicPr>
          <p:cNvPr id="2052" name="Picture 4" descr="D:\МЕТОДИЧКА 2020\фото\Тарасова К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183" y="2996952"/>
            <a:ext cx="2483573" cy="3529055"/>
          </a:xfrm>
          <a:prstGeom prst="rect">
            <a:avLst/>
          </a:prstGeom>
          <a:noFill/>
        </p:spPr>
      </p:pic>
      <p:pic>
        <p:nvPicPr>
          <p:cNvPr id="3" name="Picture 2" descr="D:\МЕТОДИЧКА 2020\фото\Хомутова К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5"/>
            <a:ext cx="2960789" cy="4288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/>
              <a:t>Исполнение.</a:t>
            </a:r>
            <a:endParaRPr lang="ru-RU" sz="2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84784"/>
            <a:ext cx="2818656" cy="464137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Предметы, несущие смысловую нагрузку должен стать композиционным центром постановки и выделяться по размерам и тону. </a:t>
            </a:r>
            <a:endParaRPr lang="ru-RU" sz="2400" dirty="0"/>
          </a:p>
        </p:txBody>
      </p:sp>
      <p:pic>
        <p:nvPicPr>
          <p:cNvPr id="1026" name="Picture 2" descr="D:\МЕТОДИЧКА 2020\фото\Поспелова 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36912"/>
            <a:ext cx="2520279" cy="3489251"/>
          </a:xfrm>
          <a:prstGeom prst="rect">
            <a:avLst/>
          </a:prstGeom>
          <a:noFill/>
        </p:spPr>
      </p:pic>
      <p:pic>
        <p:nvPicPr>
          <p:cNvPr id="1028" name="Picture 4" descr="D:\МЕТОДИЧКА 2020\фото\Батышкина К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5" y="404665"/>
            <a:ext cx="276265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/>
              <a:t>Исполнение.</a:t>
            </a:r>
            <a:endParaRPr lang="ru-RU" sz="2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 выполнении задания необходимо уделить большое внимание решению учебных задач и внимание к техническому исполнению</a:t>
            </a:r>
            <a:endParaRPr lang="ru-RU" sz="2400" dirty="0"/>
          </a:p>
        </p:txBody>
      </p:sp>
      <p:pic>
        <p:nvPicPr>
          <p:cNvPr id="11" name="Picture 2" descr="D:\МЕТОДИЧКА 2020\фото\IMG_9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780" y="273050"/>
            <a:ext cx="4114289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55576" y="692150"/>
            <a:ext cx="7474024" cy="543401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i="1" dirty="0"/>
              <a:t>Цели</a:t>
            </a:r>
            <a:r>
              <a:rPr lang="ru-RU" b="1" dirty="0"/>
              <a:t>:  </a:t>
            </a:r>
            <a:endParaRPr lang="ru-RU" dirty="0"/>
          </a:p>
          <a:p>
            <a:pPr lvl="0"/>
            <a:r>
              <a:rPr lang="ru-RU" b="1" dirty="0"/>
              <a:t>Совершенствование  специальных умений и навыков  работы с различными графическими материалами. </a:t>
            </a:r>
            <a:endParaRPr lang="ru-RU" dirty="0"/>
          </a:p>
          <a:p>
            <a:pPr lvl="0"/>
            <a:r>
              <a:rPr lang="ru-RU" b="1" dirty="0"/>
              <a:t>Знакомство,  формирование и развитие  специальных умений и навыков  работы с различными источниками исторических  материалов. </a:t>
            </a:r>
            <a:endParaRPr lang="ru-RU" dirty="0"/>
          </a:p>
          <a:p>
            <a:pPr lvl="0"/>
            <a:r>
              <a:rPr lang="ru-RU" b="1" dirty="0"/>
              <a:t>Развитие творческих способностей учащихся, навыков самостоятельной работы. </a:t>
            </a:r>
            <a:endParaRPr lang="ru-RU" dirty="0"/>
          </a:p>
          <a:p>
            <a:pPr lvl="0"/>
            <a:r>
              <a:rPr lang="ru-RU" b="1" dirty="0"/>
              <a:t>Воспитание эстетического вкуса. </a:t>
            </a:r>
            <a:endParaRPr lang="ru-RU" dirty="0"/>
          </a:p>
          <a:p>
            <a:pPr lvl="0"/>
            <a:r>
              <a:rPr lang="ru-RU" b="1" dirty="0"/>
              <a:t>Воспитание патриотических чувств,  развитие творческого потенциала учащихся.</a:t>
            </a:r>
            <a:endParaRPr lang="ru-RU" dirty="0"/>
          </a:p>
          <a:p>
            <a:pPr lvl="0"/>
            <a:r>
              <a:rPr lang="ru-RU" b="1" dirty="0"/>
              <a:t>Более глубокое знакомство с историей России. </a:t>
            </a:r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dirty="0"/>
          </a:p>
          <a:p>
            <a:pPr>
              <a:buNone/>
            </a:pPr>
            <a:r>
              <a:rPr lang="ru-RU" i="1" dirty="0"/>
              <a:t>Задачи</a:t>
            </a:r>
            <a:r>
              <a:rPr lang="ru-RU" dirty="0"/>
              <a:t>: </a:t>
            </a:r>
          </a:p>
          <a:p>
            <a:r>
              <a:rPr lang="ru-RU" b="1" dirty="0"/>
              <a:t>1. Развитие детского воображения, фантазии, художественной наблюдательности.                                                                                                                                                   2.  Обучение учащихся образному мышлению, умению использовать документальный материал.                                                                                                                                                     </a:t>
            </a:r>
            <a:endParaRPr lang="ru-RU" dirty="0"/>
          </a:p>
          <a:p>
            <a:r>
              <a:rPr lang="ru-RU" b="1" dirty="0"/>
              <a:t>3. Совершенствование графической техники и овладение новыми  приемами.                                                                                                                                       4. Организация композиционного пространства.                                                                             </a:t>
            </a:r>
            <a:endParaRPr lang="ru-RU" b="1" dirty="0" smtClean="0"/>
          </a:p>
          <a:p>
            <a:r>
              <a:rPr lang="ru-RU" b="1" dirty="0" smtClean="0"/>
              <a:t>5</a:t>
            </a:r>
            <a:r>
              <a:rPr lang="ru-RU" b="1" dirty="0"/>
              <a:t>. Создание эмоционально окрашенной, выразительной, творческой композиции.                                                                                                                            6. Соблюдение методической последовательности ведения длительной работы.                           7. Воспитание чувства гармонического восприятия действительности.                         </a:t>
            </a:r>
            <a:endParaRPr lang="ru-RU" b="1" dirty="0" smtClean="0"/>
          </a:p>
          <a:p>
            <a:r>
              <a:rPr lang="ru-RU" b="1" dirty="0" smtClean="0"/>
              <a:t>8</a:t>
            </a:r>
            <a:r>
              <a:rPr lang="ru-RU" b="1" dirty="0"/>
              <a:t>. Воспитание художественного вкуса и интереса к истории России, интереса к историческому наследию своей семьи.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Исполнение.</a:t>
            </a:r>
            <a:endParaRPr lang="ru-RU" sz="28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Предполагается использование всех изученных ранее технических приемов для решения поставленных учебных и творческих задач.</a:t>
            </a:r>
            <a:endParaRPr lang="ru-RU" sz="2400" dirty="0"/>
          </a:p>
        </p:txBody>
      </p:sp>
      <p:pic>
        <p:nvPicPr>
          <p:cNvPr id="9219" name="Picture 3" descr="D:\МЕТОДИЧКА 2020\фото\IMG_9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455" y="273050"/>
            <a:ext cx="4196940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Исполнение.</a:t>
            </a:r>
            <a:endParaRPr lang="ru-RU" sz="2800" dirty="0"/>
          </a:p>
        </p:txBody>
      </p:sp>
      <p:pic>
        <p:nvPicPr>
          <p:cNvPr id="10242" name="Picture 2" descr="D:\МЕТОДИЧКА 2020\фото\IMG_94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908720"/>
            <a:ext cx="3816423" cy="5217443"/>
          </a:xfrm>
          <a:prstGeom prst="rect">
            <a:avLst/>
          </a:prstGeom>
          <a:noFill/>
        </p:spPr>
      </p:pic>
      <p:pic>
        <p:nvPicPr>
          <p:cNvPr id="10243" name="Picture 3" descr="D:\МЕТОДИЧКА 2020\фото\IMG_94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908720"/>
            <a:ext cx="3825218" cy="5217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Исполнение.</a:t>
            </a:r>
            <a:endParaRPr lang="ru-RU" sz="2800" dirty="0"/>
          </a:p>
        </p:txBody>
      </p:sp>
      <p:pic>
        <p:nvPicPr>
          <p:cNvPr id="11266" name="Picture 2" descr="D:\МЕТОДИЧКА 2020\фото\IMG_94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3816350" cy="5196536"/>
          </a:xfrm>
          <a:prstGeom prst="rect">
            <a:avLst/>
          </a:prstGeom>
          <a:noFill/>
        </p:spPr>
      </p:pic>
      <p:pic>
        <p:nvPicPr>
          <p:cNvPr id="10" name="Picture 2" descr="D:\МЕТОДИЧКА 2020\фото\IMG_9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908720"/>
            <a:ext cx="3888433" cy="5217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3008313" cy="648072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Исполнение.</a:t>
            </a:r>
            <a:endParaRPr lang="ru-RU" sz="2800" b="0" dirty="0"/>
          </a:p>
        </p:txBody>
      </p:sp>
      <p:pic>
        <p:nvPicPr>
          <p:cNvPr id="5" name="Picture 2" descr="D:\МЕТОДИЧКА 2020\фото\IMG_9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67944" y="620688"/>
            <a:ext cx="4243647" cy="5492120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929411"/>
          </a:xfrm>
        </p:spPr>
        <p:txBody>
          <a:bodyPr/>
          <a:lstStyle/>
          <a:p>
            <a:r>
              <a:rPr lang="ru-RU" sz="2000" dirty="0" smtClean="0"/>
              <a:t>Творческий подход к изображению сюжетно-тематического натюрморта предполагает погружение в тему натюрморта, подключение ассоциативного мышления и создание определенного настроения в работе.</a:t>
            </a:r>
          </a:p>
          <a:p>
            <a:r>
              <a:rPr lang="ru-RU" sz="20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МЕТОДИЧКА 2020\фото\IMG_9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27075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презентации использованы фотографии эскизов и работ учеников 7 класса.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Просмотр </a:t>
            </a:r>
            <a:r>
              <a:rPr lang="ru-RU" sz="2800" dirty="0" smtClean="0"/>
              <a:t>и обсуждение выполненных работ и возможностей для создания  композиции на другие темы.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Мы смогли создать эмоционально окрашенные, выразительные, творческие композиции, тонально и композиционно уравновешенные,  разнообразно ритмически организованные работы, достойные  участия в выставках и конкурсах.</a:t>
            </a:r>
            <a:endParaRPr lang="ru-RU" sz="2800" dirty="0" smtClean="0"/>
          </a:p>
          <a:p>
            <a:pPr algn="ctr"/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1800" i="1" dirty="0" smtClean="0"/>
              <a:t>Оборудование и материалы</a:t>
            </a:r>
            <a:r>
              <a:rPr lang="ru-RU" sz="1800" dirty="0" smtClean="0"/>
              <a:t>:                                                                                                                                             Акварель, тушь,  гелиевые ручки, фломастеры, масляная пастель, карандаши графитные,  кисти беличьи, колонковые, щетина, бумага, резаки, пищевая пленка.                                                                                                                                                  Альбомы с документальными фотографиями, книги с репродукциями исторических картин. </a:t>
            </a:r>
            <a:r>
              <a:rPr lang="ru-RU" sz="1800" dirty="0" err="1" smtClean="0"/>
              <a:t>Мультимедийный</a:t>
            </a:r>
            <a:r>
              <a:rPr lang="ru-RU" sz="1800" dirty="0" smtClean="0"/>
              <a:t> проектор для представления темы, музыкальный центр.</a:t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Оборудование и материалы</a:t>
            </a: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                                                                                                                                           Акварель, тушь,  гелиевые ручки, фломастеры, масляная пастель, карандаши графитные,  кисти беличьи, колонковые, щетина, бумага, резаки, пищевая пленка.                                                                                                                                                  Альбомы с документальными фотографиями, книги с репродукциями исторических картин. Мультимедийный проектор для представления темы, музыкальный центр.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МЕТОДИЧКА 2020\фото\материал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3983" y="1989138"/>
            <a:ext cx="5516033" cy="4137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2800" i="1" dirty="0"/>
              <a:t>План работы</a:t>
            </a:r>
            <a:r>
              <a:rPr lang="ru-RU" sz="2800" b="1" dirty="0"/>
              <a:t>: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Организационный  момент.</a:t>
            </a:r>
          </a:p>
          <a:p>
            <a:pPr lvl="0"/>
            <a:r>
              <a:rPr lang="ru-RU" dirty="0"/>
              <a:t>Презентация темы. Беседа: «</a:t>
            </a:r>
            <a:r>
              <a:rPr lang="ru-RU" b="1" dirty="0"/>
              <a:t>Тематический натюрморт – территория для творчества</a:t>
            </a:r>
            <a:r>
              <a:rPr lang="ru-RU" dirty="0"/>
              <a:t>».</a:t>
            </a:r>
          </a:p>
          <a:p>
            <a:pPr lvl="0"/>
            <a:r>
              <a:rPr lang="ru-RU" dirty="0"/>
              <a:t>Работа учеников  над созданием  эскиза  по теме:</a:t>
            </a:r>
            <a:r>
              <a:rPr lang="ru-RU" b="1" dirty="0"/>
              <a:t> «Тематический натюрморт».</a:t>
            </a:r>
            <a:endParaRPr lang="ru-RU" dirty="0"/>
          </a:p>
          <a:p>
            <a:pPr lvl="0"/>
            <a:r>
              <a:rPr lang="ru-RU" dirty="0"/>
              <a:t>Доработка эскиза для создания сюжетно-тематической индивидуальной  композиционной трактовки.</a:t>
            </a:r>
          </a:p>
          <a:p>
            <a:pPr lvl="0"/>
            <a:r>
              <a:rPr lang="ru-RU" dirty="0"/>
              <a:t>Тональное решение эскиза.</a:t>
            </a:r>
          </a:p>
          <a:p>
            <a:pPr lvl="0"/>
            <a:r>
              <a:rPr lang="ru-RU" dirty="0"/>
              <a:t>Работа на формате.</a:t>
            </a:r>
          </a:p>
          <a:p>
            <a:pPr lvl="0"/>
            <a:r>
              <a:rPr lang="ru-RU" dirty="0"/>
              <a:t>Анализ и подведение итогов.                                                                           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Идея натюрморта.</a:t>
            </a:r>
            <a:r>
              <a:rPr lang="ru-RU" sz="2800" dirty="0"/>
              <a:t> </a:t>
            </a:r>
          </a:p>
        </p:txBody>
      </p:sp>
      <p:pic>
        <p:nvPicPr>
          <p:cNvPr id="5" name="Содержимое 4" descr="IMG_9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7448" y="273050"/>
            <a:ext cx="4386954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Составление тематического натюрморта, как и композиции, прежде всего начинается с замысла и отбора предметов. </a:t>
            </a:r>
          </a:p>
          <a:p>
            <a:endParaRPr lang="ru-RU" sz="2000" dirty="0" smtClean="0"/>
          </a:p>
          <a:p>
            <a:r>
              <a:rPr lang="ru-RU" sz="2000" dirty="0" smtClean="0"/>
              <a:t>В этом задании  предлагается гораздо больше предметов, чем необходимо.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Идея натюрморта.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7" name="Содержимое 6" descr="IMG_9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9901" y="1454131"/>
            <a:ext cx="5316899" cy="363105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1" y="1628800"/>
            <a:ext cx="2890664" cy="4497363"/>
          </a:xfrm>
        </p:spPr>
        <p:txBody>
          <a:bodyPr>
            <a:normAutofit/>
          </a:bodyPr>
          <a:lstStyle/>
          <a:p>
            <a:r>
              <a:rPr lang="ru-RU" sz="2400" dirty="0"/>
              <a:t>Решаются следующие вопросы: какие предметы помогут наиболее выразительно представить тему, какие из них будут главными в постановке, а какие </a:t>
            </a:r>
            <a:r>
              <a:rPr lang="ru-RU" sz="2400" dirty="0" smtClean="0"/>
              <a:t>второстепенными.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Идея натюрморта.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8" name="Содержимое 7" descr="IMG_9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07279" y="273050"/>
            <a:ext cx="4047291" cy="585311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Предметы подбираются разного размера и располагаются в свободном порядке.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3008313" cy="1368152"/>
          </a:xfrm>
        </p:spPr>
        <p:txBody>
          <a:bodyPr>
            <a:normAutofit/>
          </a:bodyPr>
          <a:lstStyle/>
          <a:p>
            <a:r>
              <a:rPr lang="ru-RU" sz="2800" dirty="0"/>
              <a:t>Идея натюрморта.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20933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Перед </a:t>
            </a:r>
            <a:r>
              <a:rPr lang="ru-RU" sz="2400" dirty="0"/>
              <a:t>началом работы учащимся необходимо проанализировать возможности каждого предмета для раскрытия темы, а также их форму и размер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6" name="Содержимое 15" descr="IMG_9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98219" y="1556792"/>
            <a:ext cx="5056811" cy="360039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3528" y="273050"/>
            <a:ext cx="2684785" cy="11620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Идея натюрморта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/>
              <a:t>Главная идея при создании тематического натюрморта - найти такое               сочетание, организацию предметов, а в последствии, изобразительных элементов, которые содействовали бы выявлению содержания темы.</a:t>
            </a:r>
          </a:p>
          <a:p>
            <a:endParaRPr lang="ru-RU" dirty="0"/>
          </a:p>
        </p:txBody>
      </p:sp>
      <p:pic>
        <p:nvPicPr>
          <p:cNvPr id="19459" name="Picture 3" descr="C:\Users\Лариса\Desktop\IMG_9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6672"/>
            <a:ext cx="2952328" cy="1968219"/>
          </a:xfrm>
          <a:prstGeom prst="rect">
            <a:avLst/>
          </a:prstGeom>
          <a:noFill/>
        </p:spPr>
      </p:pic>
      <p:pic>
        <p:nvPicPr>
          <p:cNvPr id="19460" name="Picture 4" descr="D:\МЕТОДИЧКА 2020\фото\IMG_9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25144"/>
            <a:ext cx="2736304" cy="1828214"/>
          </a:xfrm>
          <a:prstGeom prst="rect">
            <a:avLst/>
          </a:prstGeom>
          <a:noFill/>
        </p:spPr>
      </p:pic>
      <p:pic>
        <p:nvPicPr>
          <p:cNvPr id="19461" name="Picture 5" descr="D:\МЕТОДИЧКА 2020\фото\IMG_9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76671"/>
            <a:ext cx="2415038" cy="1652393"/>
          </a:xfrm>
          <a:prstGeom prst="rect">
            <a:avLst/>
          </a:prstGeom>
          <a:noFill/>
        </p:spPr>
      </p:pic>
      <p:pic>
        <p:nvPicPr>
          <p:cNvPr id="19462" name="Picture 6" descr="D:\МЕТОДИЧКА 2020\фото\IMG_9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797152"/>
            <a:ext cx="2736304" cy="1824203"/>
          </a:xfrm>
          <a:prstGeom prst="rect">
            <a:avLst/>
          </a:prstGeom>
          <a:noFill/>
        </p:spPr>
      </p:pic>
      <p:pic>
        <p:nvPicPr>
          <p:cNvPr id="19463" name="Picture 7" descr="D:\МЕТОДИЧКА 2020\фото\IMG_92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916832"/>
            <a:ext cx="1840885" cy="2660080"/>
          </a:xfrm>
          <a:prstGeom prst="rect">
            <a:avLst/>
          </a:prstGeom>
          <a:noFill/>
        </p:spPr>
      </p:pic>
      <p:pic>
        <p:nvPicPr>
          <p:cNvPr id="19464" name="Picture 8" descr="D:\МЕТОДИЧКА 2020\фото\IMG_92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2564904"/>
            <a:ext cx="3024336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784</Words>
  <Application>Microsoft Office PowerPoint</Application>
  <PresentationFormat>Экран (4:3)</PresentationFormat>
  <Paragraphs>80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МБУДО «ДХШ № 1»  Методическая разработка «Тематический натюрморт – территория для творчества» </vt:lpstr>
      <vt:lpstr>Слайд 2</vt:lpstr>
      <vt:lpstr>Оборудование и материалы:                                                                                                                                             Акварель, тушь,  гелиевые ручки, фломастеры, масляная пастель, карандаши графитные,  кисти беличьи, колонковые, щетина, бумага, резаки, пищевая пленка.                                                                                                                                                  Альбомы с документальными фотографиями, книги с репродукциями исторических картин. Мультимедийный проектор для представления темы, музыкальный центр. </vt:lpstr>
      <vt:lpstr>План работы: </vt:lpstr>
      <vt:lpstr>Идея натюрморта. </vt:lpstr>
      <vt:lpstr>Идея натюрморта. </vt:lpstr>
      <vt:lpstr>Идея натюрморта. </vt:lpstr>
      <vt:lpstr>Идея натюрморта. </vt:lpstr>
      <vt:lpstr>Идея натюрморта. </vt:lpstr>
      <vt:lpstr>Создание эскиза </vt:lpstr>
      <vt:lpstr>Создание эскиза </vt:lpstr>
      <vt:lpstr>Создание эскиза </vt:lpstr>
      <vt:lpstr>Создание эскиза </vt:lpstr>
      <vt:lpstr>Доработка эскиза для создания сюжетно-тематической трактовки. </vt:lpstr>
      <vt:lpstr>Доработка эскиза для создания сюжетно-тематической трактовки. </vt:lpstr>
      <vt:lpstr>  Тональное решение эскиза</vt:lpstr>
      <vt:lpstr>Исполнение.</vt:lpstr>
      <vt:lpstr>Исполнение.</vt:lpstr>
      <vt:lpstr>Исполнение.</vt:lpstr>
      <vt:lpstr>Исполнение.</vt:lpstr>
      <vt:lpstr>Исполнение.</vt:lpstr>
      <vt:lpstr>Исполнение.</vt:lpstr>
      <vt:lpstr>Исполнение.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«Тематический натюрморт – территория для творчества»</dc:title>
  <dc:creator>Лариса</dc:creator>
  <cp:lastModifiedBy>Лариса</cp:lastModifiedBy>
  <cp:revision>30</cp:revision>
  <dcterms:created xsi:type="dcterms:W3CDTF">2021-03-17T09:38:23Z</dcterms:created>
  <dcterms:modified xsi:type="dcterms:W3CDTF">2021-03-26T09:32:53Z</dcterms:modified>
</cp:coreProperties>
</file>