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5940444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Духовно – нравственное</a:t>
            </a:r>
            <a:b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b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b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Порошин В.И.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/>
              <a:t>Государственное бюджетное </a:t>
            </a:r>
            <a:r>
              <a:rPr lang="ru-RU" sz="2700" b="1" i="1" dirty="0" err="1" smtClean="0"/>
              <a:t>общеобразовательноеучреждение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>средняя общеобразовательная школа №</a:t>
            </a:r>
            <a:r>
              <a:rPr lang="ru-RU" sz="2700" b="1" i="1" dirty="0" smtClean="0"/>
              <a:t>514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Калининского района Санкт-Петербурга</a:t>
            </a:r>
            <a:endParaRPr lang="en-US" sz="27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«Статую красит вид, а человека – деяния его».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«Истинное отечество там, где есть благие нравы»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«Спеши делать добро лучше настоящим утром, чем наступающим вечером, ибо жизнь скоротечна и время летит»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делай ничего постыдного ни в присутствии других, ни в тайне. Первым твоим законом должно быть уважение к себе»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«Огорчающий ближнего, едва ли сам избежит огорчения»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Задачи, посвященные Победе в Великой Отечественной Войне. </a:t>
            </a:r>
          </a:p>
          <a:p>
            <a:pPr marL="0" indent="0">
              <a:buNone/>
            </a:pPr>
            <a:r>
              <a:rPr lang="ru-RU" b="1" u="sng" dirty="0" smtClean="0"/>
              <a:t>6 </a:t>
            </a:r>
            <a:r>
              <a:rPr lang="ru-RU" b="1" u="sng" dirty="0" smtClean="0"/>
              <a:t>класс. Тема «Действие с дробями». 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dirty="0" smtClean="0"/>
              <a:t>№1. </a:t>
            </a:r>
            <a:r>
              <a:rPr lang="ru-RU" sz="3000" b="1" dirty="0" smtClean="0"/>
              <a:t>От подножья Кургана</a:t>
            </a:r>
          </a:p>
          <a:p>
            <a:pPr marL="0" indent="0">
              <a:buNone/>
            </a:pPr>
            <a:r>
              <a:rPr lang="ru-RU" sz="3000" b="1" dirty="0" smtClean="0"/>
              <a:t> до его вершины </a:t>
            </a:r>
          </a:p>
          <a:p>
            <a:pPr marL="0" indent="0">
              <a:buNone/>
            </a:pPr>
            <a:r>
              <a:rPr lang="ru-RU" sz="3000" b="1" dirty="0" smtClean="0"/>
              <a:t>посетитель проходил 200</a:t>
            </a:r>
          </a:p>
          <a:p>
            <a:pPr marL="0" indent="0">
              <a:buNone/>
            </a:pPr>
            <a:r>
              <a:rPr lang="ru-RU" sz="3000" b="1" dirty="0" smtClean="0"/>
              <a:t> гранитных ступеней, </a:t>
            </a:r>
          </a:p>
          <a:p>
            <a:pPr marL="0" indent="0">
              <a:buNone/>
            </a:pPr>
            <a:r>
              <a:rPr lang="ru-RU" sz="3000" b="1" dirty="0" smtClean="0"/>
              <a:t>так как Сталинградская битва продолжалась 20 дней и ночей. Высота ступени 0,15м, ширина 0,35м.</a:t>
            </a:r>
          </a:p>
          <a:p>
            <a:pPr marL="0" indent="0">
              <a:buNone/>
            </a:pPr>
            <a:r>
              <a:rPr lang="ru-RU" b="1" dirty="0" smtClean="0"/>
              <a:t>Какова высота Мамаева Кургана?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447490" cy="19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№</a:t>
            </a:r>
            <a:r>
              <a:rPr lang="ru-RU" b="1" dirty="0" smtClean="0"/>
              <a:t>2. В </a:t>
            </a:r>
            <a:r>
              <a:rPr lang="ru-RU" b="1" dirty="0" err="1" smtClean="0"/>
              <a:t>Проховском</a:t>
            </a:r>
            <a:r>
              <a:rPr lang="ru-RU" b="1" dirty="0" smtClean="0"/>
              <a:t> сражении участвовала 1-я дивизия Адольфа Гитлера, имевшая около 200 танков, в том числе 13 «Тигров», а в 5-ой танковой армии </a:t>
            </a:r>
            <a:r>
              <a:rPr lang="ru-RU" b="1" dirty="0" err="1" smtClean="0"/>
              <a:t>П.Ротмистрова</a:t>
            </a:r>
            <a:r>
              <a:rPr lang="ru-RU" b="1" dirty="0" smtClean="0"/>
              <a:t> в 4,1 раза больше танков </a:t>
            </a:r>
            <a:r>
              <a:rPr lang="ru-RU" b="1" dirty="0" smtClean="0"/>
              <a:t>Т-34</a:t>
            </a:r>
            <a:r>
              <a:rPr lang="ru-RU" b="1" dirty="0" smtClean="0"/>
              <a:t>. Сколько советских танков участвовало в этой битве?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408712" cy="24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Р</a:t>
            </a:r>
            <a:r>
              <a:rPr lang="ru-RU" sz="3400" b="1" dirty="0" smtClean="0">
                <a:solidFill>
                  <a:srgbClr val="FF0000"/>
                </a:solidFill>
              </a:rPr>
              <a:t>оль </a:t>
            </a:r>
            <a:r>
              <a:rPr lang="ru-RU" sz="3400" b="1" dirty="0" smtClean="0">
                <a:solidFill>
                  <a:srgbClr val="FF0000"/>
                </a:solidFill>
              </a:rPr>
              <a:t>математики в развитии </a:t>
            </a:r>
            <a:r>
              <a:rPr lang="ru-RU" sz="3400" b="1" dirty="0" smtClean="0">
                <a:solidFill>
                  <a:srgbClr val="FF0000"/>
                </a:solidFill>
              </a:rPr>
              <a:t>техники</a:t>
            </a:r>
          </a:p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своение </a:t>
            </a:r>
            <a:r>
              <a:rPr lang="ru-RU" b="1" dirty="0" smtClean="0"/>
              <a:t>космоса </a:t>
            </a:r>
            <a:r>
              <a:rPr lang="ru-RU" b="1" dirty="0" smtClean="0"/>
              <a:t>было </a:t>
            </a:r>
            <a:r>
              <a:rPr lang="ru-RU" b="1" dirty="0" smtClean="0"/>
              <a:t>бы невозможно </a:t>
            </a:r>
          </a:p>
          <a:p>
            <a:pPr marL="0" indent="0">
              <a:buNone/>
            </a:pPr>
            <a:r>
              <a:rPr lang="ru-RU" b="1" dirty="0" smtClean="0"/>
              <a:t>без сложнейших </a:t>
            </a:r>
            <a:r>
              <a:rPr lang="ru-RU" b="1" dirty="0" smtClean="0"/>
              <a:t>математических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асчетов.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7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929354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три качества –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обширные знания,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привычка мыслить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благородство чувств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необходимы для того, чтобы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был образованным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полном смысле слова.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Н.Г.Чернышевский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929618" cy="4572032"/>
          </a:xfrm>
        </p:spPr>
        <p:txBody>
          <a:bodyPr>
            <a:normAutofit fontScale="90000"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широко образованных, высоконравственных людей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множество источников сильного воздействия как позитивного, так и негативного характера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 по себе образование не гарантирует высокого уровня духовно-нравственной воспитанности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вооружение нравственными знаниями важно потому, что они не только информируют учащихся о нормах поведения в современном обществе , но и дают представления о последствиях нарушения норм 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286808" cy="2071702"/>
          </a:xfrm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 аспекта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актуальности проблемы: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Духовно – нравственное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ФОРМИРОВАНИЕ :</a:t>
            </a:r>
            <a:r>
              <a:rPr lang="ru-RU" sz="3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Нравственных чувств (совесть, долг, вера, ответственность, гражданство, патриотизм)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Нравственного облика (терпения, милосердия, кротости, незлобивости)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Нравственной позиции (способность различать добро и зло, проявление самоотверженной любви, готовности к преодолению жизненных испытаний)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Нравственного поведения (готовность служить людям и Отечеству, проявлять духовную рассудительность, послушание, добрую волю)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357554" y="785794"/>
            <a:ext cx="678661" cy="6429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«Настоящего учителя и учеников роднит особенная теплота и задушевность отношений, основой которой являются духовные качества личности педагога: вера, любовь, честность, открытость, мудрость, красота души»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«Между духом и материей посредничает </a:t>
            </a:r>
            <a:r>
              <a:rPr lang="ru-RU" sz="73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7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(польский математик Хуго Штейнгаус, 19 век)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 – это наука, которая постоянно развивается,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меняется и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требует того же от тех,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ею занимается.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 and Settings\Администратор\Рабочий стол\картинки\алена\алена 10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932" y="4071942"/>
            <a:ext cx="2587802" cy="2333635"/>
          </a:xfrm>
          <a:prstGeom prst="rect">
            <a:avLst/>
          </a:prstGeom>
          <a:noFill/>
        </p:spPr>
      </p:pic>
      <p:pic>
        <p:nvPicPr>
          <p:cNvPr id="1027" name="Picture 3" descr="D:\Documents and Settings\Администратор\Рабочий стол\картинки\алена\алена 6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66755" y="214290"/>
            <a:ext cx="255819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монос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843349" cy="50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80" y="6143644"/>
            <a:ext cx="350046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М.В.Ломоносов</a:t>
            </a:r>
            <a:endParaRPr lang="en-US" sz="2800" b="1" dirty="0"/>
          </a:p>
        </p:txBody>
      </p:sp>
      <p:pic>
        <p:nvPicPr>
          <p:cNvPr id="1026" name="Picture 2" descr="C:\Documents and Settings\user\Мои документы\Мои рисунки\img635.jpg"/>
          <p:cNvPicPr>
            <a:picLocks noChangeAspect="1" noChangeArrowheads="1"/>
          </p:cNvPicPr>
          <p:nvPr/>
        </p:nvPicPr>
        <p:blipFill>
          <a:blip r:embed="rId3"/>
          <a:srcRect r="44307" b="18708"/>
          <a:stretch>
            <a:fillRect/>
          </a:stretch>
        </p:blipFill>
        <p:spPr bwMode="auto">
          <a:xfrm rot="5400000">
            <a:off x="-321503" y="1035830"/>
            <a:ext cx="5000659" cy="364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4929198"/>
            <a:ext cx="335758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С.В.Ковалевская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img637.jpg"/>
          <p:cNvPicPr>
            <a:picLocks noChangeAspect="1" noChangeArrowheads="1"/>
          </p:cNvPicPr>
          <p:nvPr/>
        </p:nvPicPr>
        <p:blipFill>
          <a:blip r:embed="rId2"/>
          <a:srcRect l="66502" t="65098" r="11261" b="21689"/>
          <a:stretch>
            <a:fillRect/>
          </a:stretch>
        </p:blipFill>
        <p:spPr bwMode="auto">
          <a:xfrm rot="16200000">
            <a:off x="-301314" y="801324"/>
            <a:ext cx="5929354" cy="4898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3929066"/>
            <a:ext cx="4581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Пифагор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197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Духовно – нравственное воспитание на уроках  математики Порошин В.И. , учитель математики  Государственное бюджетное общеобразовательноеучреждение средняя общеобразовательная школа №514 Калининского района Санкт-Петербурга</vt:lpstr>
      <vt:lpstr>… три качества –  обширные знания, привычка мыслить  и благородство чувств – необходимы для того, чтобы человек был образованным в полном смысле слова. Н.Г.Чернышевский</vt:lpstr>
      <vt:lpstr>   подготовка широко образованных, высоконравственных людей  множество источников сильного воздействия как позитивного, так и негативного характера  само по себе образование не гарантирует высокого уровня духовно-нравственной воспитанности  вооружение нравственными знаниями важно потому, что они не только информируют учащихся о нормах поведения в современном обществе , но и дают представления о последствиях нарушения норм    </vt:lpstr>
      <vt:lpstr>Духовно – нравственное воспитание                      ФОРМИРОВАНИЕ : </vt:lpstr>
      <vt:lpstr>К.Д.Ушинский  «Настоящего учителя и учеников роднит особенная теплота и задушевность отношений, основой которой являются духовные качества личности педагога: вера, любовь, честность, открытость, мудрость, красота души»</vt:lpstr>
      <vt:lpstr> «Между духом и материей посредничает математика»  (польский математик Хуго Штейнгаус, 19 век) </vt:lpstr>
      <vt:lpstr>  Математика – это наука, которая постоянно развивается,  меняется и  требует того же от тех,  кто ею занимается.</vt:lpstr>
      <vt:lpstr>Презентация PowerPoint</vt:lpstr>
      <vt:lpstr>Презентация PowerPoint</vt:lpstr>
      <vt:lpstr> «Статую красит вид, а человека – деяния его».  «Истинное отечество там, где есть благие нравы»  «Спеши делать добро лучше настоящим утром, чем наступающим вечером, ибо жизнь скоротечна и время летит»  «Не делай ничего постыдного ни в присутствии других, ни в тайне. Первым твоим законом должно быть уважение к себе»  «Огорчающий ближнего, едва ли сам избежит огорчения»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 – нравственное воспитание школьников на уроках  математики</dc:title>
  <dc:creator>Физика</dc:creator>
  <cp:lastModifiedBy>Физика</cp:lastModifiedBy>
  <cp:revision>31</cp:revision>
  <dcterms:modified xsi:type="dcterms:W3CDTF">2020-01-13T09:54:39Z</dcterms:modified>
</cp:coreProperties>
</file>