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87" r:id="rId3"/>
    <p:sldId id="288" r:id="rId4"/>
    <p:sldId id="284" r:id="rId5"/>
    <p:sldId id="285" r:id="rId6"/>
    <p:sldId id="286" r:id="rId7"/>
    <p:sldId id="293" r:id="rId8"/>
    <p:sldId id="289" r:id="rId9"/>
    <p:sldId id="290" r:id="rId10"/>
    <p:sldId id="292" r:id="rId11"/>
    <p:sldId id="291" r:id="rId12"/>
    <p:sldId id="299" r:id="rId13"/>
    <p:sldId id="300" r:id="rId14"/>
    <p:sldId id="301" r:id="rId15"/>
    <p:sldId id="302" r:id="rId16"/>
    <p:sldId id="298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BFF"/>
    <a:srgbClr val="FFFF99"/>
    <a:srgbClr val="D36C2D"/>
    <a:srgbClr val="0000FF"/>
    <a:srgbClr val="BAE18F"/>
    <a:srgbClr val="FABA06"/>
    <a:srgbClr val="744830"/>
    <a:srgbClr val="543422"/>
    <a:srgbClr val="9C3E18"/>
    <a:srgbClr val="F5C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79609" autoAdjust="0"/>
  </p:normalViewPr>
  <p:slideViewPr>
    <p:cSldViewPr>
      <p:cViewPr varScale="1">
        <p:scale>
          <a:sx n="117" d="100"/>
          <a:sy n="117" d="100"/>
        </p:scale>
        <p:origin x="-7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anin\Desktop\&#1053;&#1088;&#1072;&#1074;&#1089;&#1090;&#1074;&#1077;&#1085;&#1085;&#1086;-&#1101;&#1084;&#1086;&#1094;&#1080;&#1086;&#1085;&#1072;&#1083;&#1100;&#1085;&#1086;&#1077;%20&#1088;&#1072;&#1079;&#1074;&#1080;&#1090;&#1080;&#1077;%204&#1072;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100" b="1" i="0" baseline="0" dirty="0">
                <a:solidFill>
                  <a:srgbClr val="FFFF00"/>
                </a:solidFill>
                <a:effectLst/>
                <a:latin typeface="Bookman Old Style" pitchFamily="18" charset="0"/>
                <a:cs typeface="Times New Roman" pitchFamily="18" charset="0"/>
              </a:rPr>
              <a:t>Динамика эмоционально-нравственного развития  учащихся 4а класса </a:t>
            </a:r>
            <a:r>
              <a:rPr lang="ru-RU" sz="2100" b="1" i="0" baseline="0" dirty="0" smtClean="0">
                <a:solidFill>
                  <a:srgbClr val="FFFF00"/>
                </a:solidFill>
                <a:effectLst/>
                <a:latin typeface="Bookman Old Style" pitchFamily="18" charset="0"/>
                <a:cs typeface="Times New Roman" pitchFamily="18" charset="0"/>
              </a:rPr>
              <a:t>МБОУ лицей </a:t>
            </a:r>
            <a:r>
              <a:rPr lang="ru-RU" sz="2100" b="1" i="0" baseline="0" dirty="0">
                <a:solidFill>
                  <a:srgbClr val="FFFF00"/>
                </a:solidFill>
                <a:effectLst/>
                <a:latin typeface="Bookman Old Style" pitchFamily="18" charset="0"/>
                <a:cs typeface="Times New Roman" pitchFamily="18" charset="0"/>
              </a:rPr>
              <a:t>№ 8 с 2011 по 2014 гг. (%)</a:t>
            </a:r>
            <a:r>
              <a:rPr lang="ru-RU" sz="2100" b="1" i="0" baseline="0" dirty="0">
                <a:effectLst/>
                <a:latin typeface="Bookman Old Style" pitchFamily="18" charset="0"/>
                <a:cs typeface="Times New Roman" pitchFamily="18" charset="0"/>
              </a:rPr>
              <a:t>  </a:t>
            </a:r>
            <a:endParaRPr lang="ru-RU" sz="2100" b="1" dirty="0">
              <a:effectLst/>
              <a:latin typeface="Bookman Old Styl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(1а - 2011-2012уч.г., 2а - 2012-2013уч.г., 3а - 2013-2014 </a:t>
            </a:r>
            <a:r>
              <a:rPr lang="ru-RU" sz="1800" b="1" i="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800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114420118766545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37957242559817E-2"/>
          <c:y val="0.21935534624929393"/>
          <c:w val="0.93370895773419604"/>
          <c:h val="0.349904667911062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1а</c:v>
                </c:pt>
              </c:strCache>
            </c:strRef>
          </c:tx>
          <c:invertIfNegative val="0"/>
          <c:cat>
            <c:multiLvlStrRef>
              <c:f>Лист1!$A$4:$B$15</c:f>
              <c:multiLvlStrCache>
                <c:ptCount val="12"/>
                <c:lvl>
                  <c:pt idx="0">
                    <c:v>высокий 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 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 </c:v>
                  </c:pt>
                  <c:pt idx="7">
                    <c:v>средний</c:v>
                  </c:pt>
                  <c:pt idx="8">
                    <c:v>низкий</c:v>
                  </c:pt>
                  <c:pt idx="9">
                    <c:v>высокий </c:v>
                  </c:pt>
                  <c:pt idx="10">
                    <c:v>средний</c:v>
                  </c:pt>
                  <c:pt idx="11">
                    <c:v>низкий</c:v>
                  </c:pt>
                </c:lvl>
                <c:lvl>
                  <c:pt idx="0">
                    <c:v>нравственная ориентация</c:v>
                  </c:pt>
                  <c:pt idx="3">
                    <c:v>отношение к нравственным нормам</c:v>
                  </c:pt>
                  <c:pt idx="6">
                    <c:v>осознание нравственной нормы</c:v>
                  </c:pt>
                  <c:pt idx="9">
                    <c:v>эмоциональный компонент нравсвенного сознания</c:v>
                  </c:pt>
                </c:lvl>
              </c:multiLvlStrCache>
            </c:multiLvlStrRef>
          </c:cat>
          <c:val>
            <c:numRef>
              <c:f>Лист1!$C$4:$C$15</c:f>
              <c:numCache>
                <c:formatCode>General</c:formatCode>
                <c:ptCount val="12"/>
                <c:pt idx="0">
                  <c:v>0</c:v>
                </c:pt>
                <c:pt idx="1">
                  <c:v>79</c:v>
                </c:pt>
                <c:pt idx="2">
                  <c:v>21</c:v>
                </c:pt>
                <c:pt idx="3">
                  <c:v>13</c:v>
                </c:pt>
                <c:pt idx="4">
                  <c:v>63</c:v>
                </c:pt>
                <c:pt idx="5">
                  <c:v>25</c:v>
                </c:pt>
                <c:pt idx="6">
                  <c:v>7</c:v>
                </c:pt>
                <c:pt idx="7">
                  <c:v>66</c:v>
                </c:pt>
                <c:pt idx="8">
                  <c:v>27</c:v>
                </c:pt>
                <c:pt idx="9">
                  <c:v>29</c:v>
                </c:pt>
                <c:pt idx="10">
                  <c:v>42</c:v>
                </c:pt>
                <c:pt idx="11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2а</c:v>
                </c:pt>
              </c:strCache>
            </c:strRef>
          </c:tx>
          <c:invertIfNegative val="0"/>
          <c:cat>
            <c:multiLvlStrRef>
              <c:f>Лист1!$A$4:$B$15</c:f>
              <c:multiLvlStrCache>
                <c:ptCount val="12"/>
                <c:lvl>
                  <c:pt idx="0">
                    <c:v>высокий 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 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 </c:v>
                  </c:pt>
                  <c:pt idx="7">
                    <c:v>средний</c:v>
                  </c:pt>
                  <c:pt idx="8">
                    <c:v>низкий</c:v>
                  </c:pt>
                  <c:pt idx="9">
                    <c:v>высокий </c:v>
                  </c:pt>
                  <c:pt idx="10">
                    <c:v>средний</c:v>
                  </c:pt>
                  <c:pt idx="11">
                    <c:v>низкий</c:v>
                  </c:pt>
                </c:lvl>
                <c:lvl>
                  <c:pt idx="0">
                    <c:v>нравственная ориентация</c:v>
                  </c:pt>
                  <c:pt idx="3">
                    <c:v>отношение к нравственным нормам</c:v>
                  </c:pt>
                  <c:pt idx="6">
                    <c:v>осознание нравственной нормы</c:v>
                  </c:pt>
                  <c:pt idx="9">
                    <c:v>эмоциональный компонент нравсвенного сознания</c:v>
                  </c:pt>
                </c:lvl>
              </c:multiLvlStrCache>
            </c:multiLvlStrRef>
          </c:cat>
          <c:val>
            <c:numRef>
              <c:f>Лист1!$D$4:$D$15</c:f>
              <c:numCache>
                <c:formatCode>General</c:formatCode>
                <c:ptCount val="12"/>
                <c:pt idx="0">
                  <c:v>32</c:v>
                </c:pt>
                <c:pt idx="1">
                  <c:v>60</c:v>
                </c:pt>
                <c:pt idx="2">
                  <c:v>8</c:v>
                </c:pt>
                <c:pt idx="3">
                  <c:v>27</c:v>
                </c:pt>
                <c:pt idx="4">
                  <c:v>60</c:v>
                </c:pt>
                <c:pt idx="5">
                  <c:v>13</c:v>
                </c:pt>
                <c:pt idx="6">
                  <c:v>23</c:v>
                </c:pt>
                <c:pt idx="7">
                  <c:v>65</c:v>
                </c:pt>
                <c:pt idx="8">
                  <c:v>12</c:v>
                </c:pt>
                <c:pt idx="9">
                  <c:v>40</c:v>
                </c:pt>
                <c:pt idx="10">
                  <c:v>48</c:v>
                </c:pt>
                <c:pt idx="1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3а</c:v>
                </c:pt>
              </c:strCache>
            </c:strRef>
          </c:tx>
          <c:invertIfNegative val="0"/>
          <c:cat>
            <c:multiLvlStrRef>
              <c:f>Лист1!$A$4:$B$15</c:f>
              <c:multiLvlStrCache>
                <c:ptCount val="12"/>
                <c:lvl>
                  <c:pt idx="0">
                    <c:v>высокий 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 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 </c:v>
                  </c:pt>
                  <c:pt idx="7">
                    <c:v>средний</c:v>
                  </c:pt>
                  <c:pt idx="8">
                    <c:v>низкий</c:v>
                  </c:pt>
                  <c:pt idx="9">
                    <c:v>высокий </c:v>
                  </c:pt>
                  <c:pt idx="10">
                    <c:v>средний</c:v>
                  </c:pt>
                  <c:pt idx="11">
                    <c:v>низкий</c:v>
                  </c:pt>
                </c:lvl>
                <c:lvl>
                  <c:pt idx="0">
                    <c:v>нравственная ориентация</c:v>
                  </c:pt>
                  <c:pt idx="3">
                    <c:v>отношение к нравственным нормам</c:v>
                  </c:pt>
                  <c:pt idx="6">
                    <c:v>осознание нравственной нормы</c:v>
                  </c:pt>
                  <c:pt idx="9">
                    <c:v>эмоциональный компонент нравсвенного сознания</c:v>
                  </c:pt>
                </c:lvl>
              </c:multiLvlStrCache>
            </c:multiLvlStrRef>
          </c:cat>
          <c:val>
            <c:numRef>
              <c:f>Лист1!$E$4:$E$15</c:f>
              <c:numCache>
                <c:formatCode>General</c:formatCode>
                <c:ptCount val="12"/>
                <c:pt idx="0">
                  <c:v>58</c:v>
                </c:pt>
                <c:pt idx="1">
                  <c:v>42</c:v>
                </c:pt>
                <c:pt idx="2">
                  <c:v>0</c:v>
                </c:pt>
                <c:pt idx="3">
                  <c:v>61</c:v>
                </c:pt>
                <c:pt idx="4">
                  <c:v>39</c:v>
                </c:pt>
                <c:pt idx="5">
                  <c:v>0</c:v>
                </c:pt>
                <c:pt idx="6">
                  <c:v>67</c:v>
                </c:pt>
                <c:pt idx="7">
                  <c:v>33</c:v>
                </c:pt>
                <c:pt idx="8">
                  <c:v>0</c:v>
                </c:pt>
                <c:pt idx="9">
                  <c:v>71</c:v>
                </c:pt>
                <c:pt idx="10">
                  <c:v>29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7662208"/>
        <c:axId val="36090944"/>
        <c:axId val="0"/>
      </c:bar3DChart>
      <c:catAx>
        <c:axId val="37662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090944"/>
        <c:crosses val="autoZero"/>
        <c:auto val="1"/>
        <c:lblAlgn val="ctr"/>
        <c:lblOffset val="100"/>
        <c:noMultiLvlLbl val="0"/>
      </c:catAx>
      <c:valAx>
        <c:axId val="36090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7662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15C0-5E7E-4042-A247-CFD133899E8B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0438-433C-4718-ACF3-5E37CDD13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F81C-014D-4BC5-997E-02BB68F885F7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F05DC-3C99-493C-9EA8-E78C97491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C215B-BB64-4ED6-BC5D-AD24BB5619A4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6EE94-AC4D-4DB4-94FF-BD4E1FD171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AAE9C-18EC-40F3-850E-FBA7EDB9AEA5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14CFD-7CDE-4847-A6BF-E380ECE5E8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4C28F-9599-48A3-B231-A64EEAC49664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45C80-BA5B-47DC-A703-DFB54331A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73B7F-17C0-40CC-9F03-666D5CA6274F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AE95A0B-7578-4760-B6A2-F0F8D0CE44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A037D-64F1-4CF9-9B9B-CD074F93F8FC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3C699-CDAA-434A-AC81-A2F234E6E1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29121-BB7E-457D-BDA1-057FE100F0F5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5C664-427E-4BB3-8EDB-E27155D8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76578-48AA-4B62-A66B-7B9B3622B064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D8A8F-DFCF-4077-9190-D635965B2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4AAD7-510D-46D1-9D82-4070D20E7428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B26F-7F44-4230-816E-4424C1955C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BF276-DEEB-4E91-893C-32E552FEBFC3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4F67-BAF4-4C74-8A8D-DB457DBE5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7DA78-2E15-4D67-86A7-8DBC0755E8A7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9EBE1-DAD5-4DE8-86FC-8E3FB10166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0070DCA-97DE-4D51-9FA0-2306C3E1BC29}" type="datetimeFigureOut">
              <a:rPr lang="ru-RU" smtClean="0"/>
              <a:pPr>
                <a:defRPr/>
              </a:pPr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ECCFDA5-D288-469A-A297-5AEB03910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load/239-1-0-45350" TargetMode="External"/><Relationship Id="rId3" Type="http://schemas.openxmlformats.org/officeDocument/2006/relationships/hyperlink" Target="http://multiurok.ru/krylval/files" TargetMode="External"/><Relationship Id="rId7" Type="http://schemas.openxmlformats.org/officeDocument/2006/relationships/hyperlink" Target="http://pedsovet.su/publ/167-1-0-552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todichka.org/publ/opublikovat_statyu/ispolzovanie_folklornogo_materiala_v_zadanijakh_olimpiad_po_russkomu_jazyku/1-1-0-80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://videouroki.net/filecom.php?fileid=98695913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kopilkaurokov.ru/nachalniyeKlassi/uroki/144197" TargetMode="External"/><Relationship Id="rId9" Type="http://schemas.openxmlformats.org/officeDocument/2006/relationships/hyperlink" Target="http://www.openclass.ru/node/47375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сканирование0001"/>
          <p:cNvPicPr>
            <a:picLocks noChangeAspect="1" noChangeArrowheads="1"/>
          </p:cNvPicPr>
          <p:nvPr/>
        </p:nvPicPr>
        <p:blipFill>
          <a:blip r:embed="rId2"/>
          <a:srcRect l="5034" t="6731" r="5034"/>
          <a:stretch>
            <a:fillRect/>
          </a:stretch>
        </p:blipFill>
        <p:spPr bwMode="auto">
          <a:xfrm>
            <a:off x="214282" y="642918"/>
            <a:ext cx="3571900" cy="554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открытая кни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172270"/>
            <a:ext cx="2373892" cy="111131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000372"/>
            <a:ext cx="4752124" cy="192882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merican Retro" pitchFamily="66" charset="0"/>
              </a:rPr>
              <a:t>«Чтобы быть хорошим преподавателем, нужно любить то, что преподаёшь и любить тех,  кому преподаёшь.»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merican Retro" pitchFamily="66" charset="0"/>
              </a:rPr>
              <a:t>В.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merican Retro" pitchFamily="66" charset="0"/>
              </a:rPr>
              <a:t>Кинечевский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merican Retro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0"/>
            <a:ext cx="953910" cy="114049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000496" y="857232"/>
            <a:ext cx="5000660" cy="2071702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400" cap="non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Крылова Валентина Викторовна</a:t>
            </a:r>
            <a:endParaRPr lang="ru-RU" sz="4400" cap="none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5595945"/>
            <a:ext cx="54292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г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. Нижний 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Новгород</a:t>
            </a:r>
            <a:endParaRPr lang="ru-RU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портфельи школьные принадлежност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071942"/>
            <a:ext cx="3143240" cy="30480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образовательное учреждение лицей № 8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Пискунова, д.35 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школьный колокольчик с красным бантом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795884"/>
            <a:ext cx="1714480" cy="197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231"/>
            <a:ext cx="9144000" cy="58757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0"/>
            <a:ext cx="878687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Деятельностный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аспект личного вклада педагога в развитие образования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Возможности технологии РКМЧП при изучении фольклорных произведений.</a:t>
            </a:r>
            <a:endParaRPr lang="ru-RU" sz="2800" i="1" dirty="0">
              <a:solidFill>
                <a:srgbClr val="FFFF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 rot="21229609">
            <a:off x="679987" y="2620817"/>
            <a:ext cx="2428892" cy="34778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Стадия вызова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(пробуждения интереса к предмету)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Мозговая атака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Покопаемся в памяти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Разбивка на кластеры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Перепутанные логические цепи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2428868"/>
            <a:ext cx="2928958" cy="3416320"/>
          </a:xfrm>
          <a:prstGeom prst="rect">
            <a:avLst/>
          </a:prstGeom>
          <a:solidFill>
            <a:srgbClr val="BAE1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2.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Стадия осмысления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(осмысление материала во время работы над ним)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Чтение с остановками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Дерево предсказаний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Сюжетная таблица с пятью вопросами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Зигзаг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Двойные дневники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Телеграмма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59343">
            <a:off x="6016788" y="2617327"/>
            <a:ext cx="2428892" cy="3200876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3.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Стадия рефлексии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(обобщение материала,               подведение итогов)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Синквейн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Эссе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Хайку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Диаманта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Стихотворение-рисунок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717501"/>
            <a:ext cx="953910" cy="114049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571736" y="2285992"/>
            <a:ext cx="428628" cy="4286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43636" y="2285992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43240" y="221455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8687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Деятельностный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аспект личного вклада педагога в развитие образования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9001156" cy="5783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35729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Приёмы РКМЧП во внеклассной деятельности</a:t>
            </a:r>
            <a:r>
              <a:rPr lang="ru-RU" sz="2400" i="1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:</a:t>
            </a:r>
            <a:endParaRPr lang="ru-RU" sz="2400" i="1" dirty="0">
              <a:solidFill>
                <a:srgbClr val="FFFF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000240"/>
            <a:ext cx="71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 Интервьюирование.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Самостоятельные изыскания.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Опрос.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Домашнее сочинение.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Выпуск классной газеты.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Пословица – всем делам помощница.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Отгадай загадку.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Фразеологизмы в нашей речи.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Театр – это здорово.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57200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Кружковая работа:</a:t>
            </a:r>
            <a:endParaRPr lang="ru-RU" sz="2400" i="1" u="sng" dirty="0">
              <a:solidFill>
                <a:srgbClr val="FFFF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14351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Русский фольклор для обучающихся 2-4 классов.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 Занимательный русский язык.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7501"/>
            <a:ext cx="953910" cy="1140499"/>
          </a:xfrm>
          <a:prstGeom prst="rect">
            <a:avLst/>
          </a:prstGeom>
        </p:spPr>
      </p:pic>
      <p:pic>
        <p:nvPicPr>
          <p:cNvPr id="12" name="Рисунок 11" descr="рука с мело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72008"/>
            <a:ext cx="2428860" cy="2285992"/>
          </a:xfrm>
          <a:prstGeom prst="rect">
            <a:avLst/>
          </a:prstGeom>
        </p:spPr>
      </p:pic>
      <p:pic>
        <p:nvPicPr>
          <p:cNvPr id="15" name="Picture 9" descr="j02870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929066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сканирование0013"/>
          <p:cNvPicPr>
            <a:picLocks noChangeAspect="1" noChangeArrowheads="1"/>
          </p:cNvPicPr>
          <p:nvPr/>
        </p:nvPicPr>
        <p:blipFill>
          <a:blip r:embed="rId6" cstate="print"/>
          <a:srcRect t="6342"/>
          <a:stretch>
            <a:fillRect/>
          </a:stretch>
        </p:blipFill>
        <p:spPr bwMode="auto">
          <a:xfrm>
            <a:off x="5715008" y="1857364"/>
            <a:ext cx="2814150" cy="197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Овал 13"/>
          <p:cNvSpPr/>
          <p:nvPr/>
        </p:nvSpPr>
        <p:spPr>
          <a:xfrm>
            <a:off x="7143768" y="1714488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8687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Деятельностный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аспект личного вклада педагога в развитие образования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9001156" cy="5783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35729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Работа с родителями:</a:t>
            </a:r>
            <a:endParaRPr lang="ru-RU" sz="2400" i="1" u="sng" dirty="0">
              <a:solidFill>
                <a:srgbClr val="FFFF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85927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Bookman Old Style" pitchFamily="18" charset="0"/>
              </a:rPr>
              <a:t>   Родительские собрания.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Bookman Old Style" pitchFamily="18" charset="0"/>
              </a:rPr>
              <a:t>  Круглый стол, дискуссии.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Bookman Old Style" pitchFamily="18" charset="0"/>
              </a:rPr>
              <a:t>  Заполнения родителями анкет.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Bookman Old Style" pitchFamily="18" charset="0"/>
              </a:rPr>
              <a:t>  Проведение совместных мероприятий,  праздников.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Bookman Old Style" pitchFamily="18" charset="0"/>
              </a:rPr>
              <a:t>  Участие в конкурсах, театральных постановках.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Bookman Old Style" pitchFamily="18" charset="0"/>
              </a:rPr>
              <a:t>  Создание проектов.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717501"/>
            <a:ext cx="953910" cy="1140499"/>
          </a:xfrm>
          <a:prstGeom prst="rect">
            <a:avLst/>
          </a:prstGeom>
        </p:spPr>
      </p:pic>
      <p:pic>
        <p:nvPicPr>
          <p:cNvPr id="9" name="Рисунок 8" descr="DSC_0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5987">
            <a:off x="5386184" y="3584393"/>
            <a:ext cx="3033480" cy="2040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357818" y="321468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сканирование0005"/>
          <p:cNvPicPr>
            <a:picLocks noChangeAspect="1" noChangeArrowheads="1"/>
          </p:cNvPicPr>
          <p:nvPr/>
        </p:nvPicPr>
        <p:blipFill>
          <a:blip r:embed="rId5"/>
          <a:srcRect t="12035"/>
          <a:stretch>
            <a:fillRect/>
          </a:stretch>
        </p:blipFill>
        <p:spPr bwMode="auto">
          <a:xfrm rot="790787">
            <a:off x="2560952" y="3896775"/>
            <a:ext cx="309749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2" descr="сканирование0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0006">
            <a:off x="537217" y="4030782"/>
            <a:ext cx="2911670" cy="193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Овал 12"/>
          <p:cNvSpPr/>
          <p:nvPr/>
        </p:nvSpPr>
        <p:spPr>
          <a:xfrm>
            <a:off x="1928794" y="3714752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6116" y="3500438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Диапазон личного вклада педагога в развитие образования и степень его новизны</a:t>
            </a:r>
            <a:endParaRPr lang="ru-RU" sz="2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9001156" cy="5783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35729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Диапазон</a:t>
            </a:r>
            <a:r>
              <a:rPr lang="ru-RU" sz="2400" i="1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:</a:t>
            </a:r>
            <a:endParaRPr lang="ru-RU" sz="2400" i="1" dirty="0">
              <a:solidFill>
                <a:srgbClr val="FFFF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85736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Система – «урок – внеурочная деятельность»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50030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Новизна</a:t>
            </a:r>
            <a:r>
              <a:rPr lang="ru-RU" sz="2400" i="1" dirty="0" smtClean="0">
                <a:solidFill>
                  <a:srgbClr val="FFFF00"/>
                </a:solidFill>
                <a:latin typeface="Bookman Old Style" pitchFamily="18" charset="0"/>
                <a:cs typeface="Aharoni" pitchFamily="2" charset="-79"/>
              </a:rPr>
              <a:t>:</a:t>
            </a:r>
            <a:endParaRPr lang="ru-RU" sz="2400" i="1" dirty="0">
              <a:solidFill>
                <a:srgbClr val="FFFF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000372"/>
            <a:ext cx="7786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Комплексный подход к решению проблемы по нравственно-эмоциональному развитию младших школьников средствами фольклора с помощью использования в учебной и внеурочной деятельности современных технологий (РКМЧП, групповые методы обучения, обучение в сотрудничестве, проектные методы обучения).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Внедрение в школьный образовательный процесс технологии РКМЧП при изучении фольклорных произведений.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286388"/>
            <a:ext cx="953910" cy="11404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429816" cy="671265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142844" y="642918"/>
          <a:ext cx="900115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5072074"/>
            <a:ext cx="953910" cy="1140499"/>
          </a:xfrm>
          <a:prstGeom prst="rect">
            <a:avLst/>
          </a:prstGeom>
        </p:spPr>
      </p:pic>
      <p:pic>
        <p:nvPicPr>
          <p:cNvPr id="10" name="Рисунок 9" descr="рука с мелом.png"/>
          <p:cNvPicPr>
            <a:picLocks noChangeAspect="1"/>
          </p:cNvPicPr>
          <p:nvPr/>
        </p:nvPicPr>
        <p:blipFill>
          <a:blip r:embed="rId5"/>
          <a:srcRect r="19091"/>
          <a:stretch>
            <a:fillRect/>
          </a:stretch>
        </p:blipFill>
        <p:spPr>
          <a:xfrm>
            <a:off x="7215206" y="1071546"/>
            <a:ext cx="1943353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98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Транслируемость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практических достижений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998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142984"/>
            <a:ext cx="80010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Мои профессиональные достижения доступны учителям с любым опытом работы и могут быть совместимы с любыми образовательными технологиями и моделями преподавания.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500306"/>
            <a:ext cx="528641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Способы распространения опыта: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открытые уроки;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внеклассные мероприятия;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родительские собрания;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педсоветы;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РМО, ШМО;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размещение материала в сети Интернет;</a:t>
            </a:r>
          </a:p>
          <a:p>
            <a:endParaRPr lang="ru-RU" sz="11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результаты научно-практических исследований представлены в материалах Российских и Международных конференций.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22690">
            <a:off x="5730845" y="2982667"/>
            <a:ext cx="2786082" cy="249299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ru-RU" sz="1200" u="sng" dirty="0" smtClean="0">
              <a:latin typeface="+mn-lt"/>
              <a:hlinkClick r:id="rId3"/>
            </a:endParaRPr>
          </a:p>
          <a:p>
            <a:r>
              <a:rPr lang="ru-RU" sz="1200" u="sng" dirty="0" smtClean="0">
                <a:latin typeface="+mn-lt"/>
                <a:hlinkClick r:id="rId3"/>
              </a:rPr>
              <a:t>http://multiurok.ru/krylval/files</a:t>
            </a:r>
            <a:r>
              <a:rPr lang="ru-RU" sz="1200" u="sng" dirty="0" smtClean="0">
                <a:latin typeface="+mn-lt"/>
              </a:rPr>
              <a:t> </a:t>
            </a:r>
          </a:p>
          <a:p>
            <a:r>
              <a:rPr lang="en-US" sz="1200" u="sng" dirty="0" smtClean="0">
                <a:latin typeface="+mn-lt"/>
                <a:hlinkClick r:id="rId4"/>
              </a:rPr>
              <a:t>http</a:t>
            </a:r>
            <a:r>
              <a:rPr lang="ru-RU" sz="1200" u="sng" dirty="0" smtClean="0">
                <a:latin typeface="+mn-lt"/>
                <a:hlinkClick r:id="rId4"/>
              </a:rPr>
              <a:t>://</a:t>
            </a:r>
            <a:r>
              <a:rPr lang="en-US" sz="1200" u="sng" dirty="0" err="1" smtClean="0">
                <a:latin typeface="+mn-lt"/>
                <a:hlinkClick r:id="rId4"/>
              </a:rPr>
              <a:t>kopilkaurokov</a:t>
            </a:r>
            <a:r>
              <a:rPr lang="ru-RU" sz="1200" u="sng" dirty="0" smtClean="0">
                <a:latin typeface="+mn-lt"/>
                <a:hlinkClick r:id="rId4"/>
              </a:rPr>
              <a:t>.</a:t>
            </a:r>
            <a:r>
              <a:rPr lang="en-US" sz="1200" u="sng" dirty="0" err="1" smtClean="0">
                <a:latin typeface="+mn-lt"/>
                <a:hlinkClick r:id="rId4"/>
              </a:rPr>
              <a:t>ru</a:t>
            </a:r>
            <a:r>
              <a:rPr lang="ru-RU" sz="1200" u="sng" dirty="0" smtClean="0">
                <a:latin typeface="+mn-lt"/>
                <a:hlinkClick r:id="rId4"/>
              </a:rPr>
              <a:t>/</a:t>
            </a:r>
            <a:r>
              <a:rPr lang="en-US" sz="1200" u="sng" dirty="0" err="1" smtClean="0">
                <a:latin typeface="+mn-lt"/>
                <a:hlinkClick r:id="rId4"/>
              </a:rPr>
              <a:t>nachalniyeKlassi</a:t>
            </a:r>
            <a:r>
              <a:rPr lang="ru-RU" sz="1200" u="sng" dirty="0" smtClean="0">
                <a:latin typeface="+mn-lt"/>
                <a:hlinkClick r:id="rId4"/>
              </a:rPr>
              <a:t>/</a:t>
            </a:r>
            <a:r>
              <a:rPr lang="en-US" sz="1200" u="sng" dirty="0" err="1" smtClean="0">
                <a:latin typeface="+mn-lt"/>
                <a:hlinkClick r:id="rId4"/>
              </a:rPr>
              <a:t>uroki</a:t>
            </a:r>
            <a:r>
              <a:rPr lang="ru-RU" sz="1200" u="sng" dirty="0" smtClean="0">
                <a:latin typeface="+mn-lt"/>
                <a:hlinkClick r:id="rId4"/>
              </a:rPr>
              <a:t>/144197</a:t>
            </a:r>
            <a:endParaRPr lang="ru-RU" sz="1200" u="sng" dirty="0" smtClean="0">
              <a:latin typeface="+mn-lt"/>
            </a:endParaRPr>
          </a:p>
          <a:p>
            <a:r>
              <a:rPr lang="ru-RU" sz="1200" u="sng" dirty="0" smtClean="0">
                <a:latin typeface="+mn-lt"/>
                <a:hlinkClick r:id="rId5"/>
              </a:rPr>
              <a:t>http://videouroki.net/filecom.php?fileid=98695913</a:t>
            </a:r>
            <a:endParaRPr lang="ru-RU" sz="1200" u="sng" dirty="0" smtClean="0">
              <a:latin typeface="+mn-lt"/>
            </a:endParaRPr>
          </a:p>
          <a:p>
            <a:r>
              <a:rPr lang="ru-RU" sz="1200" u="sng" dirty="0" smtClean="0">
                <a:latin typeface="+mn-lt"/>
                <a:hlinkClick r:id="rId6"/>
              </a:rPr>
              <a:t>http://www.metodichka.org/publ/opublikovat_statyu/ispolzovanie_folklornogo_materiala_v_zadanijakh_olimpiad_po_russkomu_jazyku/1-1-0-80</a:t>
            </a:r>
            <a:endParaRPr lang="ru-RU" sz="1200" u="sng" dirty="0" smtClean="0">
              <a:latin typeface="+mn-lt"/>
            </a:endParaRPr>
          </a:p>
          <a:p>
            <a:r>
              <a:rPr lang="ru-RU" sz="1200" u="sng" dirty="0" smtClean="0">
                <a:latin typeface="+mn-lt"/>
                <a:hlinkClick r:id="rId7"/>
              </a:rPr>
              <a:t>http://pedsovet.su/publ/167-1-0-5528</a:t>
            </a:r>
            <a:endParaRPr lang="ru-RU" sz="1200" dirty="0" smtClean="0">
              <a:latin typeface="+mn-lt"/>
            </a:endParaRPr>
          </a:p>
          <a:p>
            <a:r>
              <a:rPr lang="ru-RU" sz="1200" u="sng" dirty="0" smtClean="0">
                <a:latin typeface="+mn-lt"/>
                <a:hlinkClick r:id="rId8"/>
              </a:rPr>
              <a:t>http://pedsovet.su/load/239-1-0-45350</a:t>
            </a:r>
            <a:endParaRPr lang="ru-RU" sz="1200" u="sng" dirty="0" smtClean="0">
              <a:latin typeface="+mn-lt"/>
            </a:endParaRPr>
          </a:p>
          <a:p>
            <a:r>
              <a:rPr lang="en-US" sz="1200" u="sng" dirty="0" smtClean="0">
                <a:latin typeface="+mn-lt"/>
                <a:hlinkClick r:id="rId9"/>
              </a:rPr>
              <a:t>http</a:t>
            </a:r>
            <a:r>
              <a:rPr lang="ru-RU" sz="1200" u="sng" dirty="0" smtClean="0">
                <a:latin typeface="+mn-lt"/>
                <a:hlinkClick r:id="rId9"/>
              </a:rPr>
              <a:t>://</a:t>
            </a:r>
            <a:r>
              <a:rPr lang="en-US" sz="1200" u="sng" dirty="0" smtClean="0">
                <a:latin typeface="+mn-lt"/>
                <a:hlinkClick r:id="rId9"/>
              </a:rPr>
              <a:t>www</a:t>
            </a:r>
            <a:r>
              <a:rPr lang="ru-RU" sz="1200" u="sng" dirty="0" smtClean="0">
                <a:latin typeface="+mn-lt"/>
                <a:hlinkClick r:id="rId9"/>
              </a:rPr>
              <a:t>.</a:t>
            </a:r>
            <a:r>
              <a:rPr lang="en-US" sz="1200" u="sng" dirty="0" err="1" smtClean="0">
                <a:latin typeface="+mn-lt"/>
                <a:hlinkClick r:id="rId9"/>
              </a:rPr>
              <a:t>openclass</a:t>
            </a:r>
            <a:r>
              <a:rPr lang="ru-RU" sz="1200" u="sng" dirty="0" smtClean="0">
                <a:latin typeface="+mn-lt"/>
                <a:hlinkClick r:id="rId9"/>
              </a:rPr>
              <a:t>.</a:t>
            </a:r>
            <a:r>
              <a:rPr lang="en-US" sz="1200" u="sng" dirty="0" err="1" smtClean="0">
                <a:latin typeface="+mn-lt"/>
                <a:hlinkClick r:id="rId9"/>
              </a:rPr>
              <a:t>ru</a:t>
            </a:r>
            <a:r>
              <a:rPr lang="ru-RU" sz="1200" u="sng" dirty="0" smtClean="0">
                <a:latin typeface="+mn-lt"/>
                <a:hlinkClick r:id="rId9"/>
              </a:rPr>
              <a:t>/</a:t>
            </a:r>
            <a:r>
              <a:rPr lang="en-US" sz="1200" u="sng" dirty="0" smtClean="0">
                <a:latin typeface="+mn-lt"/>
                <a:hlinkClick r:id="rId9"/>
              </a:rPr>
              <a:t>node</a:t>
            </a:r>
            <a:r>
              <a:rPr lang="ru-RU" sz="1200" u="sng" dirty="0" smtClean="0">
                <a:latin typeface="+mn-lt"/>
                <a:hlinkClick r:id="rId9"/>
              </a:rPr>
              <a:t>/473750</a:t>
            </a:r>
            <a:endParaRPr lang="ru-RU" sz="1200" u="sng" dirty="0" smtClean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717501"/>
            <a:ext cx="953910" cy="1140499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4786314" y="4143380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оп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3702" y="2500306"/>
            <a:ext cx="424597" cy="5819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тельница у дос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036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372" y="714356"/>
            <a:ext cx="3214710" cy="2643206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17995"/>
              </a:avLst>
            </a:prstTxWarp>
            <a:spAutoFit/>
          </a:bodyPr>
          <a:lstStyle/>
          <a:p>
            <a:pPr algn="ctr"/>
            <a:r>
              <a:rPr lang="ru-RU" sz="6000" dirty="0" smtClean="0">
                <a:latin typeface="Mistral" pitchFamily="66" charset="0"/>
              </a:rPr>
              <a:t>СПАСИБО ЗА ВНИМАНИЕ</a:t>
            </a:r>
            <a:endParaRPr lang="ru-RU" sz="6000" dirty="0">
              <a:latin typeface="Mistral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3500438"/>
            <a:ext cx="928694" cy="872787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11209"/>
              </a:avLst>
            </a:prstTxWarp>
            <a:spAutoFit/>
          </a:bodyPr>
          <a:lstStyle/>
          <a:p>
            <a:r>
              <a:rPr lang="ru-RU" sz="6000" dirty="0" smtClean="0">
                <a:latin typeface="Mistral" pitchFamily="66" charset="0"/>
              </a:rPr>
              <a:t>!!!</a:t>
            </a:r>
            <a:endParaRPr lang="ru-RU" sz="60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4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Литература: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115"/>
            <a:ext cx="9144000" cy="6366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3910" cy="1140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000108"/>
            <a:ext cx="78581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Bookman Old Style" pitchFamily="18" charset="0"/>
              </a:rPr>
              <a:t>Азбука нравственного воспитания/ Под ред. И.А. </a:t>
            </a:r>
            <a:r>
              <a:rPr lang="ru-RU" dirty="0" err="1" smtClean="0">
                <a:latin typeface="Bookman Old Style" pitchFamily="18" charset="0"/>
              </a:rPr>
              <a:t>Каирова</a:t>
            </a:r>
            <a:r>
              <a:rPr lang="ru-RU" dirty="0" smtClean="0">
                <a:latin typeface="Bookman Old Style" pitchFamily="18" charset="0"/>
              </a:rPr>
              <a:t>, О.С. Богдановой. – М.: Просвещение, 2006.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Божович</a:t>
            </a:r>
            <a:r>
              <a:rPr lang="ru-RU" dirty="0" smtClean="0">
                <a:latin typeface="Bookman Old Style" pitchFamily="18" charset="0"/>
              </a:rPr>
              <a:t> Л.И. Общая характеристика детей младшего школьного возраста // Проблемы формирования личности: </a:t>
            </a:r>
            <a:r>
              <a:rPr lang="ru-RU" dirty="0" err="1" smtClean="0">
                <a:latin typeface="Bookman Old Style" pitchFamily="18" charset="0"/>
              </a:rPr>
              <a:t>избр</a:t>
            </a:r>
            <a:r>
              <a:rPr lang="ru-RU" dirty="0" smtClean="0">
                <a:latin typeface="Bookman Old Style" pitchFamily="18" charset="0"/>
              </a:rPr>
              <a:t>. псих. труды. Под ред. Д.И. </a:t>
            </a:r>
            <a:r>
              <a:rPr lang="ru-RU" dirty="0" err="1" smtClean="0">
                <a:latin typeface="Bookman Old Style" pitchFamily="18" charset="0"/>
              </a:rPr>
              <a:t>Эльконина</a:t>
            </a:r>
            <a:r>
              <a:rPr lang="ru-RU" dirty="0" smtClean="0">
                <a:latin typeface="Bookman Old Style" pitchFamily="18" charset="0"/>
              </a:rPr>
              <a:t>. – Воронеж, 1995.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ookman Old Style" pitchFamily="18" charset="0"/>
              </a:rPr>
              <a:t>Духовно-нравственное воспитание и развитие младших школьников. Методические рекомендации. В 2 частях./ Под ред. Т. Белоусовой, В. Одинцовой, Н. Шмелёвой и др. – М.: Просвещение, 2011.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ookman Old Style" pitchFamily="18" charset="0"/>
              </a:rPr>
              <a:t>Заир-Бек С.И., </a:t>
            </a:r>
            <a:r>
              <a:rPr lang="ru-RU" dirty="0" err="1" smtClean="0">
                <a:latin typeface="Bookman Old Style" pitchFamily="18" charset="0"/>
              </a:rPr>
              <a:t>Муштавинская</a:t>
            </a:r>
            <a:r>
              <a:rPr lang="ru-RU" dirty="0" smtClean="0">
                <a:latin typeface="Bookman Old Style" pitchFamily="18" charset="0"/>
              </a:rPr>
              <a:t> И.В. Развитие критического мышления на уроке. Москва, «Просвещение», 2004.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ookman Old Style" pitchFamily="18" charset="0"/>
              </a:rPr>
              <a:t>Концепция духовно-нравственного развития и воспитания личности гражданина России/ А.Я. Данилюк, А.М. Кондаков, В.А. </a:t>
            </a:r>
            <a:r>
              <a:rPr lang="ru-RU" dirty="0" err="1" smtClean="0">
                <a:latin typeface="Bookman Old Style" pitchFamily="18" charset="0"/>
              </a:rPr>
              <a:t>Тишков</a:t>
            </a:r>
            <a:r>
              <a:rPr lang="ru-RU" dirty="0" smtClean="0">
                <a:latin typeface="Bookman Old Style" pitchFamily="18" charset="0"/>
              </a:rPr>
              <a:t>. – М.: Просвещение, 2009.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ookman Old Style" pitchFamily="18" charset="0"/>
              </a:rPr>
              <a:t>Новые педагогические и информационные технологии в системе образования: учеб. Пособие/ Е.С. </a:t>
            </a:r>
            <a:r>
              <a:rPr lang="ru-RU" dirty="0" err="1" smtClean="0">
                <a:latin typeface="Bookman Old Style" pitchFamily="18" charset="0"/>
              </a:rPr>
              <a:t>Полат</a:t>
            </a:r>
            <a:r>
              <a:rPr lang="ru-RU" dirty="0" smtClean="0">
                <a:latin typeface="Bookman Old Style" pitchFamily="18" charset="0"/>
              </a:rPr>
              <a:t> и др.; под ред. Е.С. </a:t>
            </a:r>
            <a:r>
              <a:rPr lang="ru-RU" dirty="0" err="1" smtClean="0">
                <a:latin typeface="Bookman Old Style" pitchFamily="18" charset="0"/>
              </a:rPr>
              <a:t>Полат</a:t>
            </a:r>
            <a:r>
              <a:rPr lang="ru-RU" dirty="0" smtClean="0">
                <a:latin typeface="Bookman Old Style" pitchFamily="18" charset="0"/>
              </a:rPr>
              <a:t>. – М., 1999.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Халперн</a:t>
            </a:r>
            <a:r>
              <a:rPr lang="ru-RU" dirty="0" smtClean="0">
                <a:latin typeface="Bookman Old Style" pitchFamily="18" charset="0"/>
              </a:rPr>
              <a:t> Д. Психология критического мышления. СПб: Питер, 2000.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 школьная доска осенние листья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286908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000240"/>
            <a:ext cx="6072230" cy="40005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Нравственно-эмоциональное развитие младших школьников средствами фольклора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DSC_0035 - копия.JPG"/>
          <p:cNvPicPr>
            <a:picLocks noChangeAspect="1"/>
          </p:cNvPicPr>
          <p:nvPr/>
        </p:nvPicPr>
        <p:blipFill>
          <a:blip r:embed="rId3" cstate="print"/>
          <a:srcRect t="19740" r="8851" b="13160"/>
          <a:stretch>
            <a:fillRect/>
          </a:stretch>
        </p:blipFill>
        <p:spPr>
          <a:xfrm rot="967427">
            <a:off x="5334709" y="217259"/>
            <a:ext cx="389589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717501"/>
            <a:ext cx="953910" cy="1140499"/>
          </a:xfrm>
          <a:prstGeom prst="rect">
            <a:avLst/>
          </a:prstGeom>
        </p:spPr>
      </p:pic>
      <p:pic>
        <p:nvPicPr>
          <p:cNvPr id="10" name="Рисунок 9" descr="кноп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0"/>
            <a:ext cx="500066" cy="685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715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Условия формирования личного вклада педагога в развитие образования</a:t>
            </a:r>
            <a:endParaRPr lang="ru-RU" sz="32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15370" cy="500066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100000"/>
              <a:buFont typeface="Wingdings 2" pitchFamily="18" charset="2"/>
              <a:buChar char=""/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Научно-исследовательские условия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: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изучение психолого-педагогической литературы по теме (Л.С.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Выготский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, Д.Б.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Эльконин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, А.В. Запорожец, Л.И.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Божович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, С.Л. Рубинштейн и др.), проведение и анализ диагностики уровня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сформированности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 нравственных качеств младших школьников.</a:t>
            </a:r>
          </a:p>
          <a:p>
            <a:pPr>
              <a:buClr>
                <a:srgbClr val="FFFF00"/>
              </a:buClr>
              <a:buSzPct val="100000"/>
              <a:buFont typeface="Wingdings 2" pitchFamily="18" charset="2"/>
              <a:buChar char=""/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Методические условия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подбор, разработка и реализация методических приёмов при изучении фольклорных произведений, изучение и использование в работе технологии РКМЧП.</a:t>
            </a:r>
          </a:p>
          <a:p>
            <a:pPr>
              <a:buClr>
                <a:srgbClr val="FFFF00"/>
              </a:buClr>
              <a:buSzPct val="100000"/>
              <a:buFont typeface="Wingdings 2" pitchFamily="18" charset="2"/>
              <a:buChar char=""/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Организационно-педагогические условия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abic Typesetting" pitchFamily="66" charset="-78"/>
              </a:rPr>
              <a:t>выступление на РМО, ШМО учителей начальных классов, проведение мастер-классов, обмен опытом в профессиональных педагогических сообществах в сети интернет, участие в работе научно-практических конференций Российского и Международного уровней.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76" y="5717501"/>
            <a:ext cx="953910" cy="1140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587576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0"/>
            <a:ext cx="6000792" cy="100010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Актуальность</a:t>
            </a:r>
            <a:endParaRPr lang="ru-RU" sz="4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16986" cy="85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87167">
            <a:off x="5984253" y="1733102"/>
            <a:ext cx="2603274" cy="227754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batC" pitchFamily="2" charset="0"/>
              </a:rPr>
              <a:t>«Детство есть та великая пора жизни, когда кладётся основание всему будущему нравственному человеку»</a:t>
            </a:r>
          </a:p>
          <a:p>
            <a:pPr algn="r"/>
            <a:r>
              <a:rPr lang="ru-RU" sz="1600" dirty="0" smtClean="0">
                <a:solidFill>
                  <a:srgbClr val="0070C0"/>
                </a:solidFill>
                <a:latin typeface="ArbatC" pitchFamily="2" charset="0"/>
              </a:rPr>
              <a:t>Н.Г. Шелгунов</a:t>
            </a:r>
            <a:endParaRPr lang="ru-RU" sz="1600" dirty="0">
              <a:solidFill>
                <a:srgbClr val="0070C0"/>
              </a:solidFill>
              <a:latin typeface="Arbat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357299"/>
            <a:ext cx="6357982" cy="460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45000"/>
              <a:buFont typeface="Wingdings" pitchFamily="2" charset="2"/>
              <a:buChar char="Ø"/>
            </a:pPr>
            <a:r>
              <a:rPr lang="ru-RU" sz="2200" i="1" dirty="0" smtClean="0">
                <a:latin typeface="+mn-lt"/>
              </a:rPr>
              <a:t>  </a:t>
            </a:r>
            <a:r>
              <a:rPr lang="ru-RU" sz="2200" i="1" dirty="0" smtClean="0">
                <a:latin typeface="Bookman Old Style" pitchFamily="18" charset="0"/>
              </a:rPr>
              <a:t>В младшем школьном возрасте происходит интенсивное развитие личности, в </a:t>
            </a:r>
            <a:r>
              <a:rPr lang="ru-RU" sz="2200" i="1" u="sng" dirty="0" smtClean="0">
                <a:latin typeface="Bookman Old Style" pitchFamily="18" charset="0"/>
              </a:rPr>
              <a:t>основе</a:t>
            </a:r>
            <a:r>
              <a:rPr lang="ru-RU" sz="2200" i="1" dirty="0" smtClean="0">
                <a:latin typeface="Bookman Old Style" pitchFamily="18" charset="0"/>
              </a:rPr>
              <a:t> которого лежит </a:t>
            </a:r>
            <a:r>
              <a:rPr lang="ru-RU" sz="2200" i="1" u="sng" dirty="0" smtClean="0">
                <a:latin typeface="Bookman Old Style" pitchFamily="18" charset="0"/>
              </a:rPr>
              <a:t>приобщение</a:t>
            </a:r>
            <a:r>
              <a:rPr lang="ru-RU" sz="2200" i="1" dirty="0" smtClean="0">
                <a:latin typeface="Bookman Old Style" pitchFamily="18" charset="0"/>
              </a:rPr>
              <a:t> к национальной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145000"/>
            </a:pPr>
            <a:r>
              <a:rPr lang="ru-RU" sz="2200" i="1" u="sng" dirty="0" smtClean="0">
                <a:latin typeface="Bookman Old Style" pitchFamily="18" charset="0"/>
              </a:rPr>
              <a:t>истории</a:t>
            </a:r>
            <a:r>
              <a:rPr lang="ru-RU" sz="2200" i="1" dirty="0" smtClean="0">
                <a:latin typeface="Bookman Old Style" pitchFamily="18" charset="0"/>
              </a:rPr>
              <a:t> и </a:t>
            </a:r>
            <a:r>
              <a:rPr lang="ru-RU" sz="2200" i="1" u="sng" dirty="0" smtClean="0">
                <a:latin typeface="Bookman Old Style" pitchFamily="18" charset="0"/>
              </a:rPr>
              <a:t>фольклору</a:t>
            </a:r>
            <a:r>
              <a:rPr lang="ru-RU" sz="2200" i="1" dirty="0" smtClean="0">
                <a:latin typeface="Bookman Old Style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145000"/>
            </a:pPr>
            <a:endParaRPr lang="ru-RU" sz="1200" i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45000"/>
              <a:buFont typeface="Wingdings" pitchFamily="2" charset="2"/>
              <a:buChar char="Ø"/>
            </a:pPr>
            <a:r>
              <a:rPr lang="ru-RU" sz="2200" i="1" dirty="0" smtClean="0">
                <a:latin typeface="Bookman Old Style" pitchFamily="18" charset="0"/>
              </a:rPr>
              <a:t>  В основе ФГОС лежит «Концепция духовно-нравственного развития и воспитания личности гражданина России.»</a:t>
            </a:r>
            <a:endParaRPr lang="ru-RU" sz="2200" i="1" dirty="0"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001024" y="1357298"/>
            <a:ext cx="428628" cy="4286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ука с мелом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499614"/>
            <a:ext cx="2643174" cy="2358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6614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3910" cy="11404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715436" cy="107157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Затруднения, которые </a:t>
            </a:r>
          </a:p>
          <a:p>
            <a:pPr marL="0" marR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встречаются в практике: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714488"/>
            <a:ext cx="7786742" cy="411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000" dirty="0" smtClean="0">
                <a:latin typeface="Bookman Old Style" pitchFamily="18" charset="0"/>
              </a:rPr>
              <a:t>Нравственное воспитание – процесс длительный и непрерывный, а результаты его отсрочены во времени.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 Недостаточная чёткость нравственных представлений в связи с небольшим жизненным опытом.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 Противоречие между знанием, как нужно и практическим применением.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 Особенность детей этого возраста – необходимость частой смены видов деятельности во время занятий.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3"/>
            <a:ext cx="9144000" cy="60007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717501"/>
            <a:ext cx="953910" cy="11404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-142900"/>
            <a:ext cx="9144000" cy="128586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Теоретическое обоснование личного вклада педагога в развитие образования</a:t>
            </a:r>
            <a:endParaRPr kumimoji="0" lang="ru-RU" sz="3000" b="1" i="0" u="none" strike="noStrike" kern="120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42910" y="785794"/>
            <a:ext cx="7858180" cy="5500726"/>
            <a:chOff x="0" y="44450"/>
            <a:chExt cx="8820150" cy="6769100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1619250" y="44450"/>
              <a:ext cx="6624638" cy="1223963"/>
            </a:xfrm>
            <a:prstGeom prst="horizontalScroll">
              <a:avLst>
                <a:gd name="adj" fmla="val 12500"/>
              </a:avLst>
            </a:prstGeom>
            <a:solidFill>
              <a:srgbClr val="FFFF66">
                <a:alpha val="5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51050" y="404813"/>
              <a:ext cx="5689600" cy="595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66FF">
                      <a:alpha val="50195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Чувства и эмоции</a:t>
              </a: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1403350" y="1011464"/>
              <a:ext cx="3744913" cy="1934029"/>
            </a:xfrm>
            <a:prstGeom prst="upArrowCallout">
              <a:avLst>
                <a:gd name="adj1" fmla="val 52281"/>
                <a:gd name="adj2" fmla="val 48493"/>
                <a:gd name="adj3" fmla="val 12574"/>
                <a:gd name="adj4" fmla="val 67866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363114" y="1628775"/>
              <a:ext cx="3713711" cy="143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400" b="1" i="1" dirty="0">
                  <a:solidFill>
                    <a:schemeClr val="folHlink"/>
                  </a:solidFill>
                  <a:latin typeface="Times New Roman" pitchFamily="18" charset="0"/>
                </a:rPr>
                <a:t>- </a:t>
              </a:r>
              <a:r>
                <a:rPr lang="ru-RU" altLang="ru-RU" sz="1400" i="1" dirty="0">
                  <a:solidFill>
                    <a:schemeClr val="folHlink"/>
                  </a:solidFill>
                </a:rPr>
                <a:t>это психический процесс переживания человеком своего </a:t>
              </a:r>
              <a:r>
                <a:rPr lang="ru-RU" altLang="ru-RU" sz="1400" i="1" dirty="0" smtClean="0">
                  <a:solidFill>
                    <a:schemeClr val="folHlink"/>
                  </a:solidFill>
                </a:rPr>
                <a:t>отношения </a:t>
              </a:r>
              <a:r>
                <a:rPr lang="ru-RU" altLang="ru-RU" sz="1400" i="1" dirty="0">
                  <a:solidFill>
                    <a:schemeClr val="folHlink"/>
                  </a:solidFill>
                </a:rPr>
                <a:t>ко всему тому, что он познаёт и делает, к тому, что его окружает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5292725" y="1052513"/>
              <a:ext cx="3527425" cy="1871662"/>
            </a:xfrm>
            <a:prstGeom prst="upArrowCallout">
              <a:avLst>
                <a:gd name="adj1" fmla="val 49245"/>
                <a:gd name="adj2" fmla="val 45677"/>
                <a:gd name="adj3" fmla="val 12574"/>
                <a:gd name="adj4" fmla="val 67866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219700" y="1989138"/>
              <a:ext cx="3529013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600" b="1" i="1" dirty="0">
                  <a:solidFill>
                    <a:schemeClr val="folHlink"/>
                  </a:solidFill>
                  <a:latin typeface="Times New Roman" pitchFamily="18" charset="0"/>
                </a:rPr>
                <a:t>- </a:t>
              </a:r>
              <a:r>
                <a:rPr lang="ru-RU" altLang="ru-RU" sz="1600" i="1" dirty="0">
                  <a:solidFill>
                    <a:schemeClr val="folHlink"/>
                  </a:solidFill>
                </a:rPr>
                <a:t>это непосредственная форма выражения чувств</a:t>
              </a: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0" y="2997200"/>
              <a:ext cx="2736850" cy="1079500"/>
            </a:xfrm>
            <a:prstGeom prst="wave">
              <a:avLst>
                <a:gd name="adj1" fmla="val 17648"/>
                <a:gd name="adj2" fmla="val 926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07950" y="3213100"/>
              <a:ext cx="2592388" cy="77470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20644"/>
                  <a:gd name="adj2" fmla="val -1060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D36C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нравственные</a:t>
              </a: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2698750" y="3500438"/>
              <a:ext cx="2736850" cy="1079500"/>
            </a:xfrm>
            <a:prstGeom prst="wave">
              <a:avLst>
                <a:gd name="adj1" fmla="val 17648"/>
                <a:gd name="adj2" fmla="val 926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700338" y="3716338"/>
              <a:ext cx="2663825" cy="77470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20644"/>
                  <a:gd name="adj2" fmla="val -1060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D36C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интеллектуальные</a:t>
              </a: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5291138" y="3141663"/>
              <a:ext cx="2736850" cy="1079500"/>
            </a:xfrm>
            <a:prstGeom prst="wave">
              <a:avLst>
                <a:gd name="adj1" fmla="val 17648"/>
                <a:gd name="adj2" fmla="val 926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364163" y="3357563"/>
              <a:ext cx="2520950" cy="64770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20644"/>
                  <a:gd name="adj2" fmla="val -1069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D36C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эстетические</a:t>
              </a: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 rot="8354963">
              <a:off x="828675" y="2854325"/>
              <a:ext cx="935038" cy="287338"/>
            </a:xfrm>
            <a:prstGeom prst="notchedRightArrow">
              <a:avLst>
                <a:gd name="adj1" fmla="val 50000"/>
                <a:gd name="adj2" fmla="val 81353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" name="AutoShape 20"/>
            <p:cNvSpPr>
              <a:spLocks noChangeArrowheads="1"/>
            </p:cNvSpPr>
            <p:nvPr/>
          </p:nvSpPr>
          <p:spPr bwMode="auto">
            <a:xfrm rot="5400000">
              <a:off x="3384550" y="3105150"/>
              <a:ext cx="935038" cy="287338"/>
            </a:xfrm>
            <a:prstGeom prst="notchedRightArrow">
              <a:avLst>
                <a:gd name="adj1" fmla="val 50000"/>
                <a:gd name="adj2" fmla="val 81353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 rot="2114216">
              <a:off x="4824413" y="2852738"/>
              <a:ext cx="935037" cy="287337"/>
            </a:xfrm>
            <a:prstGeom prst="notchedRightArrow">
              <a:avLst>
                <a:gd name="adj1" fmla="val 50000"/>
                <a:gd name="adj2" fmla="val 81354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auto">
            <a:xfrm rot="10800000">
              <a:off x="5219700" y="4724400"/>
              <a:ext cx="1439863" cy="1439863"/>
            </a:xfrm>
            <a:custGeom>
              <a:avLst/>
              <a:gdLst>
                <a:gd name="T0" fmla="*/ 68560277 w 21600"/>
                <a:gd name="T1" fmla="*/ 0 h 21600"/>
                <a:gd name="T2" fmla="*/ 41134419 w 21600"/>
                <a:gd name="T3" fmla="*/ 27421458 h 21600"/>
                <a:gd name="T4" fmla="*/ 27421458 w 21600"/>
                <a:gd name="T5" fmla="*/ 41134419 h 21600"/>
                <a:gd name="T6" fmla="*/ 0 w 21600"/>
                <a:gd name="T7" fmla="*/ 68560277 h 21600"/>
                <a:gd name="T8" fmla="*/ 27421458 w 21600"/>
                <a:gd name="T9" fmla="*/ 95981734 h 21600"/>
                <a:gd name="T10" fmla="*/ 54847315 w 21600"/>
                <a:gd name="T11" fmla="*/ 82268772 h 21600"/>
                <a:gd name="T12" fmla="*/ 82268772 w 21600"/>
                <a:gd name="T13" fmla="*/ 54847315 h 21600"/>
                <a:gd name="T14" fmla="*/ 95981734 w 21600"/>
                <a:gd name="T15" fmla="*/ 27421458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85 w 21600"/>
                <a:gd name="T25" fmla="*/ 12343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75DBFF"/>
            </a:solidFill>
            <a:ln w="12700">
              <a:solidFill>
                <a:srgbClr val="75DB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 rot="10800000" flipH="1">
              <a:off x="1908175" y="4724400"/>
              <a:ext cx="1584325" cy="1439863"/>
            </a:xfrm>
            <a:custGeom>
              <a:avLst/>
              <a:gdLst>
                <a:gd name="T0" fmla="*/ 83007774 w 21600"/>
                <a:gd name="T1" fmla="*/ 0 h 21600"/>
                <a:gd name="T2" fmla="*/ 49802523 w 21600"/>
                <a:gd name="T3" fmla="*/ 27421458 h 21600"/>
                <a:gd name="T4" fmla="*/ 33199897 w 21600"/>
                <a:gd name="T5" fmla="*/ 41134419 h 21600"/>
                <a:gd name="T6" fmla="*/ 0 w 21600"/>
                <a:gd name="T7" fmla="*/ 68560277 h 21600"/>
                <a:gd name="T8" fmla="*/ 33199897 w 21600"/>
                <a:gd name="T9" fmla="*/ 95981734 h 21600"/>
                <a:gd name="T10" fmla="*/ 66405149 w 21600"/>
                <a:gd name="T11" fmla="*/ 82268772 h 21600"/>
                <a:gd name="T12" fmla="*/ 99605046 w 21600"/>
                <a:gd name="T13" fmla="*/ 54847315 h 21600"/>
                <a:gd name="T14" fmla="*/ 116207672 w 21600"/>
                <a:gd name="T15" fmla="*/ 27421458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85 w 21600"/>
                <a:gd name="T25" fmla="*/ 12343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75DBFF"/>
            </a:solidFill>
            <a:ln w="12700">
              <a:solidFill>
                <a:srgbClr val="75DB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>
              <a:off x="3995738" y="4941888"/>
              <a:ext cx="865187" cy="1438275"/>
            </a:xfrm>
            <a:prstGeom prst="downArrow">
              <a:avLst>
                <a:gd name="adj1" fmla="val 50000"/>
                <a:gd name="adj2" fmla="val 41560"/>
              </a:avLst>
            </a:prstGeom>
            <a:solidFill>
              <a:srgbClr val="75DBFF"/>
            </a:solidFill>
            <a:ln w="12700">
              <a:solidFill>
                <a:srgbClr val="75DB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2339975" y="4868863"/>
              <a:ext cx="3922713" cy="504825"/>
            </a:xfrm>
            <a:prstGeom prst="rect">
              <a:avLst/>
            </a:prstGeom>
            <a:solidFill>
              <a:srgbClr val="75DBFF"/>
            </a:solidFill>
            <a:ln w="12700">
              <a:solidFill>
                <a:srgbClr val="75DB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339975" y="4941888"/>
              <a:ext cx="3889375" cy="358775"/>
            </a:xfrm>
            <a:prstGeom prst="rect">
              <a:avLst/>
            </a:prstGeom>
            <a:solidFill>
              <a:srgbClr val="75DBFF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00FF">
                      <a:alpha val="50195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Особенности чувств и эмоций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6659563" y="4797425"/>
              <a:ext cx="187325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200" b="1" i="1"/>
                <a:t>отражают характер взаимодействия организма со средой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107950" y="4941888"/>
              <a:ext cx="1870075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altLang="ru-RU" sz="1200" b="1" i="1"/>
                <a:t>носят субъективный характер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1692275" y="6092825"/>
              <a:ext cx="1512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200" b="1" i="1"/>
                <a:t>имеют большое многообразие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3059113" y="6356350"/>
              <a:ext cx="27368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200" b="1" i="1"/>
                <a:t>вызывают удовольствие      или неудовольствие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5435600" y="6092825"/>
              <a:ext cx="2052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200" b="1" i="1"/>
                <a:t>вызывают успокоение или возбуждение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5"/>
            <a:ext cx="9144000" cy="607220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142900"/>
            <a:ext cx="9144000" cy="114300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Теоретическое обоснование личного вклада педагога в развитие образования</a:t>
            </a:r>
            <a:endParaRPr kumimoji="0" lang="ru-RU" sz="3000" b="1" i="0" u="none" strike="noStrike" kern="120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42910" y="735952"/>
            <a:ext cx="7786742" cy="5550568"/>
            <a:chOff x="107950" y="109939"/>
            <a:chExt cx="8928100" cy="6559149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187450" y="109939"/>
              <a:ext cx="7632699" cy="1916113"/>
            </a:xfrm>
            <a:prstGeom prst="horizontalScroll">
              <a:avLst>
                <a:gd name="adj" fmla="val 12500"/>
              </a:avLst>
            </a:prstGeom>
            <a:solidFill>
              <a:srgbClr val="FFFF66">
                <a:alpha val="5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47813" y="404813"/>
              <a:ext cx="7056437" cy="11525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806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66FF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Направления и условия </a:t>
              </a:r>
            </a:p>
            <a:p>
              <a:pPr algn="ctr"/>
              <a:r>
                <a:rPr lang="ru-RU" sz="3600" b="1" kern="10" dirty="0" smtClean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66FF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нравственно-эмоционального</a:t>
              </a:r>
              <a:endParaRPr lang="ru-RU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  <a:p>
              <a:pPr algn="ctr"/>
              <a:r>
                <a:rPr lang="ru-RU" sz="3600" b="1" kern="1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66FF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 развития учащихся</a:t>
              </a: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107950" y="1557338"/>
              <a:ext cx="4392613" cy="5111750"/>
            </a:xfrm>
            <a:prstGeom prst="upArrowCallout">
              <a:avLst>
                <a:gd name="adj1" fmla="val 25000"/>
                <a:gd name="adj2" fmla="val 25000"/>
                <a:gd name="adj3" fmla="val 19395"/>
                <a:gd name="adj4" fmla="val 6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79387" y="3284538"/>
              <a:ext cx="4392613" cy="2873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600" i="1" dirty="0">
                  <a:solidFill>
                    <a:schemeClr val="tx2">
                      <a:lumMod val="75000"/>
                    </a:schemeClr>
                  </a:solidFill>
                </a:rPr>
                <a:t>Формирование </a:t>
              </a:r>
              <a:r>
                <a:rPr lang="ru-RU" alt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духовности учащихся.</a:t>
              </a:r>
              <a:endParaRPr lang="ru-RU" altLang="ru-RU" sz="1600" i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Эстетическое развитие учащихся.</a:t>
              </a:r>
              <a:endParaRPr lang="ru-RU" altLang="ru-RU" sz="1600" i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Формирование потребности в здоровом образе жизни.</a:t>
              </a:r>
              <a:endParaRPr lang="ru-RU" altLang="ru-RU" sz="1600" i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Совместная работа школы и семьи.</a:t>
              </a:r>
              <a:endParaRPr lang="ru-RU" altLang="ru-RU" sz="16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1439863" y="2386013"/>
              <a:ext cx="1727200" cy="2159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направления</a:t>
              </a:r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>
              <a:off x="4643438" y="1557338"/>
              <a:ext cx="4392612" cy="5111750"/>
            </a:xfrm>
            <a:prstGeom prst="upArrowCallout">
              <a:avLst>
                <a:gd name="adj1" fmla="val 25000"/>
                <a:gd name="adj2" fmla="val 25000"/>
                <a:gd name="adj3" fmla="val 19395"/>
                <a:gd name="adj4" fmla="val 6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1" name="WordArt 12"/>
            <p:cNvSpPr>
              <a:spLocks noChangeArrowheads="1" noChangeShapeType="1" noTextEdit="1"/>
            </p:cNvSpPr>
            <p:nvPr/>
          </p:nvSpPr>
          <p:spPr bwMode="auto">
            <a:xfrm rot="5400000">
              <a:off x="6012656" y="2348707"/>
              <a:ext cx="1655763" cy="2159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условия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4643437" y="3382963"/>
              <a:ext cx="4392613" cy="324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500" i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</a:t>
              </a:r>
              <a:r>
                <a:rPr lang="ru-RU" altLang="ru-RU" sz="1500" i="1" dirty="0">
                  <a:solidFill>
                    <a:schemeClr val="tx2">
                      <a:lumMod val="75000"/>
                    </a:schemeClr>
                  </a:solidFill>
                </a:rPr>
                <a:t>положительного эмоционального благополучия ребёнка в коллективе.</a:t>
              </a:r>
            </a:p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500" i="1" dirty="0">
                  <a:solidFill>
                    <a:schemeClr val="tx2">
                      <a:lumMod val="75000"/>
                    </a:schemeClr>
                  </a:solidFill>
                </a:rPr>
                <a:t>Организация нравственного просвещения учащихся .</a:t>
              </a:r>
            </a:p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500" i="1" dirty="0">
                  <a:solidFill>
                    <a:schemeClr val="tx2">
                      <a:lumMod val="75000"/>
                    </a:schemeClr>
                  </a:solidFill>
                </a:rPr>
                <a:t>Организация разнообразных видов деятельности с учётом возрастных особенностей детей.</a:t>
              </a:r>
            </a:p>
            <a:p>
              <a:pPr marL="342900" indent="-342900">
                <a:spcBef>
                  <a:spcPct val="50000"/>
                </a:spcBef>
                <a:buClr>
                  <a:schemeClr val="folHlink"/>
                </a:buClr>
                <a:buSzPct val="120000"/>
                <a:buFontTx/>
                <a:buAutoNum type="arabicPeriod"/>
              </a:pPr>
              <a:r>
                <a:rPr lang="ru-RU" altLang="ru-RU" sz="1500" i="1" dirty="0">
                  <a:solidFill>
                    <a:schemeClr val="tx2">
                      <a:lumMod val="75000"/>
                    </a:schemeClr>
                  </a:solidFill>
                </a:rPr>
                <a:t>Дифференцированный подход к учащимся.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717501"/>
            <a:ext cx="953910" cy="1140499"/>
          </a:xfrm>
          <a:prstGeom prst="rect">
            <a:avLst/>
          </a:prstGeom>
        </p:spPr>
      </p:pic>
      <p:pic>
        <p:nvPicPr>
          <p:cNvPr id="15" name="Рисунок 14" descr="DSC_0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143116"/>
            <a:ext cx="2000264" cy="132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661455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Цели и задачи педагогической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90" y="5717501"/>
            <a:ext cx="953910" cy="1140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1357298"/>
            <a:ext cx="7929618" cy="498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FF00"/>
                </a:solidFill>
                <a:latin typeface="Bookman Old Style" pitchFamily="18" charset="0"/>
              </a:rPr>
              <a:t>Цель:</a:t>
            </a:r>
          </a:p>
          <a:p>
            <a:pPr>
              <a:spcBef>
                <a:spcPts val="200"/>
              </a:spcBef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 рассмотреть основные направления и условия нравственно-эмоционального развития младших школьников средствами фольклора.</a:t>
            </a:r>
          </a:p>
          <a:p>
            <a:pPr algn="ctr">
              <a:spcBef>
                <a:spcPts val="200"/>
              </a:spcBef>
              <a:buClr>
                <a:srgbClr val="FFFF00"/>
              </a:buClr>
              <a:buSzPct val="125000"/>
            </a:pPr>
            <a:r>
              <a:rPr lang="ru-RU" sz="2400" b="1" i="1" u="sng" dirty="0" smtClean="0">
                <a:solidFill>
                  <a:srgbClr val="FFFF00"/>
                </a:solidFill>
                <a:latin typeface="Bookman Old Style" pitchFamily="18" charset="0"/>
              </a:rPr>
              <a:t>Задачи:</a:t>
            </a:r>
          </a:p>
          <a:p>
            <a:pPr>
              <a:spcBef>
                <a:spcPts val="300"/>
              </a:spcBef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 проанализировать психолого-педагогические основы нравственно-эмоционального развития детей младшего школьного возраста;</a:t>
            </a:r>
          </a:p>
          <a:p>
            <a:pPr>
              <a:spcBef>
                <a:spcPts val="300"/>
              </a:spcBef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 показать особенности нравственно-эмоционального развития младших школьников средствами фольклора;</a:t>
            </a:r>
          </a:p>
          <a:p>
            <a:pPr>
              <a:spcBef>
                <a:spcPts val="300"/>
              </a:spcBef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 показать основные методы, формы использования средств фольклора в нравственно-эмоциональном развитии детей младшего школьного возраста;</a:t>
            </a:r>
          </a:p>
          <a:p>
            <a:pPr>
              <a:spcBef>
                <a:spcPts val="300"/>
              </a:spcBef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  проследить динамику изменения нравственно-эмоционального развития младших школьников средствами фольклора.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ольная доска зелен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587576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71472" y="142852"/>
            <a:ext cx="8572528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Ведущая педагогическая идея</a:t>
            </a:r>
            <a:endParaRPr lang="ru-RU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5D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Использование новых форм и методов для нравственно-эмоционального развития младших школьников при работе с фольклорными произведениями на предметных уроках и во внеурочной деятельности.</a:t>
            </a:r>
            <a:endParaRPr lang="ru-RU" sz="2400" i="1" dirty="0">
              <a:solidFill>
                <a:srgbClr val="75D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DSC_0407.JPG"/>
          <p:cNvPicPr>
            <a:picLocks noChangeAspect="1"/>
          </p:cNvPicPr>
          <p:nvPr/>
        </p:nvPicPr>
        <p:blipFill>
          <a:blip r:embed="rId3" cstate="print"/>
          <a:srcRect t="6580" b="13160"/>
          <a:stretch>
            <a:fillRect/>
          </a:stretch>
        </p:blipFill>
        <p:spPr>
          <a:xfrm rot="21250106">
            <a:off x="4214810" y="3429000"/>
            <a:ext cx="4214842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8001024" y="2928934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3910" cy="1140499"/>
          </a:xfrm>
          <a:prstGeom prst="rect">
            <a:avLst/>
          </a:prstGeom>
        </p:spPr>
      </p:pic>
      <p:pic>
        <p:nvPicPr>
          <p:cNvPr id="12" name="Рисунок 11" descr="DSC_0205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429000"/>
            <a:ext cx="3604144" cy="2423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571472" y="3143248"/>
            <a:ext cx="428628" cy="42862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71934" y="3286124"/>
            <a:ext cx="428628" cy="4286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14546" y="5715016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КРЫЛОВА 2015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КРЫЛОВА 2015</Template>
  <TotalTime>1</TotalTime>
  <Words>1109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 КРЫЛОВА 2015</vt:lpstr>
      <vt:lpstr>Крылова Валентина Викторовна</vt:lpstr>
      <vt:lpstr>Нравственно-эмоциональное развитие младших школьников средствами фольклора</vt:lpstr>
      <vt:lpstr>Условия формирования личного вклада педагога в развитие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Крылова Валентина Викторовна</dc:title>
  <dc:creator>S-PARFUM</dc:creator>
  <cp:lastModifiedBy>S-PARFUM</cp:lastModifiedBy>
  <cp:revision>1</cp:revision>
  <dcterms:created xsi:type="dcterms:W3CDTF">2024-12-04T21:19:33Z</dcterms:created>
  <dcterms:modified xsi:type="dcterms:W3CDTF">2024-12-04T21:21:09Z</dcterms:modified>
</cp:coreProperties>
</file>