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9" r:id="rId3"/>
    <p:sldId id="258" r:id="rId4"/>
    <p:sldId id="277" r:id="rId5"/>
    <p:sldId id="257" r:id="rId6"/>
    <p:sldId id="274" r:id="rId7"/>
    <p:sldId id="279" r:id="rId8"/>
    <p:sldId id="275" r:id="rId9"/>
    <p:sldId id="290" r:id="rId10"/>
    <p:sldId id="273" r:id="rId11"/>
    <p:sldId id="286" r:id="rId12"/>
    <p:sldId id="288" r:id="rId13"/>
    <p:sldId id="289" r:id="rId14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Pack by SPecialiST" initials="RbS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7" autoAdjust="0"/>
    <p:restoredTop sz="94605" autoAdjust="0"/>
  </p:normalViewPr>
  <p:slideViewPr>
    <p:cSldViewPr>
      <p:cViewPr varScale="1">
        <p:scale>
          <a:sx n="92" d="100"/>
          <a:sy n="92" d="100"/>
        </p:scale>
        <p:origin x="-118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05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1FA473-1339-4569-AB0D-3B2683067905}" type="doc">
      <dgm:prSet loTypeId="urn:microsoft.com/office/officeart/2005/8/layout/hierarchy1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BA99B5E-70CD-40ED-B693-83EB475FA8C4}">
      <dgm:prSet phldrT="[Текст]" custT="1"/>
      <dgm:spPr/>
      <dgm:t>
        <a:bodyPr/>
        <a:lstStyle/>
        <a:p>
          <a:r>
            <a:rPr lang="ru-RU" sz="2400" b="1" i="1" dirty="0">
              <a:solidFill>
                <a:srgbClr val="FF0000"/>
              </a:solidFill>
              <a:latin typeface="+mj-lt"/>
              <a:cs typeface="Times New Roman" pitchFamily="18" charset="0"/>
            </a:rPr>
            <a:t>Музыкальные народные  </a:t>
          </a:r>
          <a:r>
            <a:rPr lang="ru-RU" sz="2400" b="1" i="1" dirty="0">
              <a:solidFill>
                <a:schemeClr val="tx2"/>
              </a:solidFill>
              <a:latin typeface="+mj-lt"/>
              <a:cs typeface="Times New Roman" pitchFamily="18" charset="0"/>
            </a:rPr>
            <a:t> </a:t>
          </a:r>
          <a:r>
            <a:rPr lang="ru-RU" sz="2400" b="1" i="1" dirty="0">
              <a:solidFill>
                <a:srgbClr val="FF0000"/>
              </a:solidFill>
              <a:latin typeface="+mj-lt"/>
              <a:cs typeface="Times New Roman" pitchFamily="18" charset="0"/>
            </a:rPr>
            <a:t>игры</a:t>
          </a:r>
          <a:endParaRPr lang="ru-RU" sz="2400" b="1" i="1" dirty="0">
            <a:solidFill>
              <a:srgbClr val="FF0000"/>
            </a:solidFill>
            <a:latin typeface="+mj-lt"/>
          </a:endParaRPr>
        </a:p>
      </dgm:t>
    </dgm:pt>
    <dgm:pt modelId="{24073D59-E2DC-4365-AA93-2964F91DCFCA}" type="parTrans" cxnId="{90F060DA-72BE-493D-91F1-2687306005D9}">
      <dgm:prSet/>
      <dgm:spPr/>
      <dgm:t>
        <a:bodyPr/>
        <a:lstStyle/>
        <a:p>
          <a:endParaRPr lang="ru-RU"/>
        </a:p>
      </dgm:t>
    </dgm:pt>
    <dgm:pt modelId="{AADC7EA0-13D5-4487-9257-6AB1F25B2DFA}" type="sibTrans" cxnId="{90F060DA-72BE-493D-91F1-2687306005D9}">
      <dgm:prSet/>
      <dgm:spPr/>
      <dgm:t>
        <a:bodyPr/>
        <a:lstStyle/>
        <a:p>
          <a:endParaRPr lang="ru-RU"/>
        </a:p>
      </dgm:t>
    </dgm:pt>
    <dgm:pt modelId="{A181457C-D877-4879-9AEF-74CDDEA15E9A}">
      <dgm:prSet phldrT="[Текст]" custT="1"/>
      <dgm:spPr/>
      <dgm:t>
        <a:bodyPr/>
        <a:lstStyle/>
        <a:p>
          <a:r>
            <a:rPr lang="ru-RU" sz="1800" b="1" i="1" dirty="0">
              <a:solidFill>
                <a:srgbClr val="FF0000"/>
              </a:solidFill>
            </a:rPr>
            <a:t>Игры с пением</a:t>
          </a:r>
        </a:p>
        <a:p>
          <a:r>
            <a:rPr lang="ru-RU" sz="1800" b="1" i="1" dirty="0">
              <a:solidFill>
                <a:srgbClr val="FF0000"/>
              </a:solidFill>
            </a:rPr>
            <a:t>(хороводы, инсценировки</a:t>
          </a:r>
          <a:r>
            <a:rPr lang="ru-RU" sz="1800" b="1" i="1" dirty="0" smtClean="0">
              <a:solidFill>
                <a:srgbClr val="FF0000"/>
              </a:solidFill>
            </a:rPr>
            <a:t>)</a:t>
          </a:r>
          <a:endParaRPr lang="ru-RU" sz="1800" b="1" i="1" dirty="0">
            <a:solidFill>
              <a:srgbClr val="FF0000"/>
            </a:solidFill>
          </a:endParaRPr>
        </a:p>
      </dgm:t>
    </dgm:pt>
    <dgm:pt modelId="{2593C48E-2516-4378-8009-0CFE3DE1E3FB}" type="parTrans" cxnId="{1C83E17B-E102-4B0A-8977-E671ABB86337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CD114D38-73BE-4DF5-BCBB-35D3E71F89E0}" type="sibTrans" cxnId="{1C83E17B-E102-4B0A-8977-E671ABB86337}">
      <dgm:prSet/>
      <dgm:spPr/>
      <dgm:t>
        <a:bodyPr/>
        <a:lstStyle/>
        <a:p>
          <a:endParaRPr lang="ru-RU"/>
        </a:p>
      </dgm:t>
    </dgm:pt>
    <dgm:pt modelId="{39B66283-51A5-4621-AC96-7C51FBA95226}">
      <dgm:prSet phldrT="[Текст]" custT="1"/>
      <dgm:spPr/>
      <dgm:t>
        <a:bodyPr/>
        <a:lstStyle/>
        <a:p>
          <a:r>
            <a:rPr lang="ru-RU" sz="1800" b="1" i="1" dirty="0">
              <a:solidFill>
                <a:srgbClr val="FF0000"/>
              </a:solidFill>
            </a:rPr>
            <a:t>Не сюжетные</a:t>
          </a:r>
        </a:p>
        <a:p>
          <a:r>
            <a:rPr lang="ru-RU" sz="1800" b="1" i="1" dirty="0">
              <a:solidFill>
                <a:srgbClr val="FF0000"/>
              </a:solidFill>
            </a:rPr>
            <a:t>игры (подвижные</a:t>
          </a:r>
          <a:r>
            <a:rPr lang="ru-RU" sz="1800" b="1" i="1" dirty="0" smtClean="0">
              <a:solidFill>
                <a:srgbClr val="FF0000"/>
              </a:solidFill>
            </a:rPr>
            <a:t>)</a:t>
          </a:r>
          <a:endParaRPr lang="ru-RU" sz="1800" b="1" i="1" dirty="0">
            <a:solidFill>
              <a:srgbClr val="FF0000"/>
            </a:solidFill>
          </a:endParaRPr>
        </a:p>
      </dgm:t>
    </dgm:pt>
    <dgm:pt modelId="{2187690C-6A50-4E16-8FD5-23D7BCCCF69A}" type="parTrans" cxnId="{734627F6-DCFC-4FE2-BF38-ABEDA131A261}">
      <dgm:prSet/>
      <dgm:spPr/>
      <dgm:t>
        <a:bodyPr/>
        <a:lstStyle/>
        <a:p>
          <a:endParaRPr lang="ru-RU"/>
        </a:p>
      </dgm:t>
    </dgm:pt>
    <dgm:pt modelId="{98C5EDE1-0CEA-4D52-891D-D03440ADACE2}" type="sibTrans" cxnId="{734627F6-DCFC-4FE2-BF38-ABEDA131A261}">
      <dgm:prSet/>
      <dgm:spPr/>
      <dgm:t>
        <a:bodyPr/>
        <a:lstStyle/>
        <a:p>
          <a:endParaRPr lang="ru-RU"/>
        </a:p>
      </dgm:t>
    </dgm:pt>
    <dgm:pt modelId="{90805E0C-13DA-4C0F-88E4-95C4286BF9F0}">
      <dgm:prSet phldrT="[Текст]" custT="1"/>
      <dgm:spPr/>
      <dgm:t>
        <a:bodyPr/>
        <a:lstStyle/>
        <a:p>
          <a:r>
            <a:rPr lang="ru-RU" sz="1800" b="1" i="1" dirty="0">
              <a:solidFill>
                <a:srgbClr val="FF0000"/>
              </a:solidFill>
            </a:rPr>
            <a:t>Сюжетные </a:t>
          </a:r>
          <a:r>
            <a:rPr lang="ru-RU" sz="1800" b="1" i="1" dirty="0" smtClean="0">
              <a:solidFill>
                <a:srgbClr val="FF0000"/>
              </a:solidFill>
            </a:rPr>
            <a:t>игры</a:t>
          </a:r>
          <a:endParaRPr lang="ru-RU" sz="1700" i="1" dirty="0">
            <a:solidFill>
              <a:schemeClr val="tx1"/>
            </a:solidFill>
          </a:endParaRPr>
        </a:p>
      </dgm:t>
    </dgm:pt>
    <dgm:pt modelId="{CB2D5FEA-8317-4A7E-81EF-6F6D1D57E4A8}" type="sibTrans" cxnId="{CDABFCE7-AC70-4467-B897-939C39C7F9C7}">
      <dgm:prSet/>
      <dgm:spPr/>
      <dgm:t>
        <a:bodyPr/>
        <a:lstStyle/>
        <a:p>
          <a:endParaRPr lang="ru-RU"/>
        </a:p>
      </dgm:t>
    </dgm:pt>
    <dgm:pt modelId="{C16AD5F5-20BF-4983-A50E-BD3D22961511}" type="parTrans" cxnId="{CDABFCE7-AC70-4467-B897-939C39C7F9C7}">
      <dgm:prSet/>
      <dgm:spPr/>
      <dgm:t>
        <a:bodyPr/>
        <a:lstStyle/>
        <a:p>
          <a:endParaRPr lang="ru-RU"/>
        </a:p>
      </dgm:t>
    </dgm:pt>
    <dgm:pt modelId="{9F7D14EC-3BE6-481B-ADF8-FA2BE7EE0EF3}" type="pres">
      <dgm:prSet presAssocID="{631FA473-1339-4569-AB0D-3B268306790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9F4F89B-2FD1-40E8-91B0-7A7D9981AA0F}" type="pres">
      <dgm:prSet presAssocID="{ABA99B5E-70CD-40ED-B693-83EB475FA8C4}" presName="hierRoot1" presStyleCnt="0"/>
      <dgm:spPr/>
    </dgm:pt>
    <dgm:pt modelId="{43A780AA-2E09-4F25-9DA6-BA1DE4434C45}" type="pres">
      <dgm:prSet presAssocID="{ABA99B5E-70CD-40ED-B693-83EB475FA8C4}" presName="composite" presStyleCnt="0"/>
      <dgm:spPr/>
    </dgm:pt>
    <dgm:pt modelId="{CFB4A5AE-7BEE-4A82-B792-D1A24D419C07}" type="pres">
      <dgm:prSet presAssocID="{ABA99B5E-70CD-40ED-B693-83EB475FA8C4}" presName="background" presStyleLbl="node0" presStyleIdx="0" presStyleCnt="1"/>
      <dgm:spPr/>
    </dgm:pt>
    <dgm:pt modelId="{FFEB2982-9256-498D-9F88-4395A30FC8E6}" type="pres">
      <dgm:prSet presAssocID="{ABA99B5E-70CD-40ED-B693-83EB475FA8C4}" presName="text" presStyleLbl="fgAcc0" presStyleIdx="0" presStyleCnt="1" custScaleX="171402" custScaleY="109088" custLinFactNeighborX="-24623" custLinFactNeighborY="219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FEB930-B193-4A27-807C-DB66363F5C85}" type="pres">
      <dgm:prSet presAssocID="{ABA99B5E-70CD-40ED-B693-83EB475FA8C4}" presName="hierChild2" presStyleCnt="0"/>
      <dgm:spPr/>
    </dgm:pt>
    <dgm:pt modelId="{AFFD6D19-5828-4CA4-B275-DDC160D1BC81}" type="pres">
      <dgm:prSet presAssocID="{C16AD5F5-20BF-4983-A50E-BD3D22961511}" presName="Name10" presStyleLbl="parChTrans1D2" presStyleIdx="0" presStyleCnt="2"/>
      <dgm:spPr/>
      <dgm:t>
        <a:bodyPr/>
        <a:lstStyle/>
        <a:p>
          <a:endParaRPr lang="ru-RU"/>
        </a:p>
      </dgm:t>
    </dgm:pt>
    <dgm:pt modelId="{E60D6DDA-B553-4C0E-ABB3-EE46FF2DF663}" type="pres">
      <dgm:prSet presAssocID="{90805E0C-13DA-4C0F-88E4-95C4286BF9F0}" presName="hierRoot2" presStyleCnt="0"/>
      <dgm:spPr/>
    </dgm:pt>
    <dgm:pt modelId="{0AFDC383-1CAE-4D00-8D3B-B7E395041D39}" type="pres">
      <dgm:prSet presAssocID="{90805E0C-13DA-4C0F-88E4-95C4286BF9F0}" presName="composite2" presStyleCnt="0"/>
      <dgm:spPr/>
    </dgm:pt>
    <dgm:pt modelId="{5296BB89-80BB-41AB-A01F-160F8A125C93}" type="pres">
      <dgm:prSet presAssocID="{90805E0C-13DA-4C0F-88E4-95C4286BF9F0}" presName="background2" presStyleLbl="node2" presStyleIdx="0" presStyleCnt="2"/>
      <dgm:spPr/>
    </dgm:pt>
    <dgm:pt modelId="{6C131F91-021E-4AA3-8AAE-6EDFC89177AE}" type="pres">
      <dgm:prSet presAssocID="{90805E0C-13DA-4C0F-88E4-95C4286BF9F0}" presName="text2" presStyleLbl="fgAcc2" presStyleIdx="0" presStyleCnt="2" custScaleX="153181" custScaleY="145506" custLinFactNeighborX="-82265" custLinFactNeighborY="-56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508BFA-3E6B-4149-82B6-334F3F76AE81}" type="pres">
      <dgm:prSet presAssocID="{90805E0C-13DA-4C0F-88E4-95C4286BF9F0}" presName="hierChild3" presStyleCnt="0"/>
      <dgm:spPr/>
    </dgm:pt>
    <dgm:pt modelId="{66EEF4CC-EF57-4FC4-BF6C-882BD5149EB7}" type="pres">
      <dgm:prSet presAssocID="{2593C48E-2516-4378-8009-0CFE3DE1E3FB}" presName="Name17" presStyleLbl="parChTrans1D3" presStyleIdx="0" presStyleCnt="1"/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41546A71-C042-45C4-B60F-29499E1FB056}" type="pres">
      <dgm:prSet presAssocID="{A181457C-D877-4879-9AEF-74CDDEA15E9A}" presName="hierRoot3" presStyleCnt="0"/>
      <dgm:spPr/>
    </dgm:pt>
    <dgm:pt modelId="{12A3CD5C-52D1-40B3-A787-A649AA0F3AE8}" type="pres">
      <dgm:prSet presAssocID="{A181457C-D877-4879-9AEF-74CDDEA15E9A}" presName="composite3" presStyleCnt="0"/>
      <dgm:spPr/>
    </dgm:pt>
    <dgm:pt modelId="{5CAEB667-0599-4EA1-BCDE-CE5C4200E2F9}" type="pres">
      <dgm:prSet presAssocID="{A181457C-D877-4879-9AEF-74CDDEA15E9A}" presName="background3" presStyleLbl="node3" presStyleIdx="0" presStyleCnt="1"/>
      <dgm:spPr/>
    </dgm:pt>
    <dgm:pt modelId="{3E136368-E200-453F-B186-AE4C7D74EEDE}" type="pres">
      <dgm:prSet presAssocID="{A181457C-D877-4879-9AEF-74CDDEA15E9A}" presName="text3" presStyleLbl="fgAcc3" presStyleIdx="0" presStyleCnt="1" custScaleX="207713" custScaleY="139768" custLinFactNeighborX="27557" custLinFactNeighborY="-152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468B94-F503-47E1-A76B-0C0B3A3CD4E3}" type="pres">
      <dgm:prSet presAssocID="{A181457C-D877-4879-9AEF-74CDDEA15E9A}" presName="hierChild4" presStyleCnt="0"/>
      <dgm:spPr/>
    </dgm:pt>
    <dgm:pt modelId="{C011025B-B2A1-4598-8C21-1BCE50D4739F}" type="pres">
      <dgm:prSet presAssocID="{2187690C-6A50-4E16-8FD5-23D7BCCCF69A}" presName="Name10" presStyleLbl="parChTrans1D2" presStyleIdx="1" presStyleCnt="2"/>
      <dgm:spPr/>
      <dgm:t>
        <a:bodyPr/>
        <a:lstStyle/>
        <a:p>
          <a:endParaRPr lang="ru-RU"/>
        </a:p>
      </dgm:t>
    </dgm:pt>
    <dgm:pt modelId="{E56C2C62-45C6-460C-B41E-EC342DEF0785}" type="pres">
      <dgm:prSet presAssocID="{39B66283-51A5-4621-AC96-7C51FBA95226}" presName="hierRoot2" presStyleCnt="0"/>
      <dgm:spPr/>
    </dgm:pt>
    <dgm:pt modelId="{9A4C0345-BB11-453F-9987-3DD835C58B8E}" type="pres">
      <dgm:prSet presAssocID="{39B66283-51A5-4621-AC96-7C51FBA95226}" presName="composite2" presStyleCnt="0"/>
      <dgm:spPr/>
    </dgm:pt>
    <dgm:pt modelId="{B8209704-6B55-4680-AAB7-70C6D776AB40}" type="pres">
      <dgm:prSet presAssocID="{39B66283-51A5-4621-AC96-7C51FBA95226}" presName="background2" presStyleLbl="node2" presStyleIdx="1" presStyleCnt="2"/>
      <dgm:spPr/>
    </dgm:pt>
    <dgm:pt modelId="{DFD51D4B-0998-48F3-BF0A-CF94E4D61011}" type="pres">
      <dgm:prSet presAssocID="{39B66283-51A5-4621-AC96-7C51FBA95226}" presName="text2" presStyleLbl="fgAcc2" presStyleIdx="1" presStyleCnt="2" custScaleX="199471" custScaleY="213673" custLinFactNeighborX="44765" custLinFactNeighborY="18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374223-DDEE-406F-B2BF-5B9E1EFE1B4F}" type="pres">
      <dgm:prSet presAssocID="{39B66283-51A5-4621-AC96-7C51FBA95226}" presName="hierChild3" presStyleCnt="0"/>
      <dgm:spPr/>
    </dgm:pt>
  </dgm:ptLst>
  <dgm:cxnLst>
    <dgm:cxn modelId="{734627F6-DCFC-4FE2-BF38-ABEDA131A261}" srcId="{ABA99B5E-70CD-40ED-B693-83EB475FA8C4}" destId="{39B66283-51A5-4621-AC96-7C51FBA95226}" srcOrd="1" destOrd="0" parTransId="{2187690C-6A50-4E16-8FD5-23D7BCCCF69A}" sibTransId="{98C5EDE1-0CEA-4D52-891D-D03440ADACE2}"/>
    <dgm:cxn modelId="{90F060DA-72BE-493D-91F1-2687306005D9}" srcId="{631FA473-1339-4569-AB0D-3B2683067905}" destId="{ABA99B5E-70CD-40ED-B693-83EB475FA8C4}" srcOrd="0" destOrd="0" parTransId="{24073D59-E2DC-4365-AA93-2964F91DCFCA}" sibTransId="{AADC7EA0-13D5-4487-9257-6AB1F25B2DFA}"/>
    <dgm:cxn modelId="{25CD8C3F-C932-449F-86E7-D10AA4F44EB0}" type="presOf" srcId="{39B66283-51A5-4621-AC96-7C51FBA95226}" destId="{DFD51D4B-0998-48F3-BF0A-CF94E4D61011}" srcOrd="0" destOrd="0" presId="urn:microsoft.com/office/officeart/2005/8/layout/hierarchy1"/>
    <dgm:cxn modelId="{41B1EF54-24FD-48BD-8A79-91CFF2A6F0CB}" type="presOf" srcId="{ABA99B5E-70CD-40ED-B693-83EB475FA8C4}" destId="{FFEB2982-9256-498D-9F88-4395A30FC8E6}" srcOrd="0" destOrd="0" presId="urn:microsoft.com/office/officeart/2005/8/layout/hierarchy1"/>
    <dgm:cxn modelId="{CFD638C1-27D6-4F56-8994-5DABF0C7475F}" type="presOf" srcId="{631FA473-1339-4569-AB0D-3B2683067905}" destId="{9F7D14EC-3BE6-481B-ADF8-FA2BE7EE0EF3}" srcOrd="0" destOrd="0" presId="urn:microsoft.com/office/officeart/2005/8/layout/hierarchy1"/>
    <dgm:cxn modelId="{1C83E17B-E102-4B0A-8977-E671ABB86337}" srcId="{90805E0C-13DA-4C0F-88E4-95C4286BF9F0}" destId="{A181457C-D877-4879-9AEF-74CDDEA15E9A}" srcOrd="0" destOrd="0" parTransId="{2593C48E-2516-4378-8009-0CFE3DE1E3FB}" sibTransId="{CD114D38-73BE-4DF5-BCBB-35D3E71F89E0}"/>
    <dgm:cxn modelId="{CDABFCE7-AC70-4467-B897-939C39C7F9C7}" srcId="{ABA99B5E-70CD-40ED-B693-83EB475FA8C4}" destId="{90805E0C-13DA-4C0F-88E4-95C4286BF9F0}" srcOrd="0" destOrd="0" parTransId="{C16AD5F5-20BF-4983-A50E-BD3D22961511}" sibTransId="{CB2D5FEA-8317-4A7E-81EF-6F6D1D57E4A8}"/>
    <dgm:cxn modelId="{C88DD10A-CE0F-47A8-97CC-17DB8067D294}" type="presOf" srcId="{90805E0C-13DA-4C0F-88E4-95C4286BF9F0}" destId="{6C131F91-021E-4AA3-8AAE-6EDFC89177AE}" srcOrd="0" destOrd="0" presId="urn:microsoft.com/office/officeart/2005/8/layout/hierarchy1"/>
    <dgm:cxn modelId="{6C46A92B-6A0C-4061-9AD4-B686A27C4EDC}" type="presOf" srcId="{C16AD5F5-20BF-4983-A50E-BD3D22961511}" destId="{AFFD6D19-5828-4CA4-B275-DDC160D1BC81}" srcOrd="0" destOrd="0" presId="urn:microsoft.com/office/officeart/2005/8/layout/hierarchy1"/>
    <dgm:cxn modelId="{910F4F50-195B-40C5-86C5-F61E5C04EEDF}" type="presOf" srcId="{2187690C-6A50-4E16-8FD5-23D7BCCCF69A}" destId="{C011025B-B2A1-4598-8C21-1BCE50D4739F}" srcOrd="0" destOrd="0" presId="urn:microsoft.com/office/officeart/2005/8/layout/hierarchy1"/>
    <dgm:cxn modelId="{BB59A8B4-461B-41E5-80EF-FADE98458F78}" type="presOf" srcId="{A181457C-D877-4879-9AEF-74CDDEA15E9A}" destId="{3E136368-E200-453F-B186-AE4C7D74EEDE}" srcOrd="0" destOrd="0" presId="urn:microsoft.com/office/officeart/2005/8/layout/hierarchy1"/>
    <dgm:cxn modelId="{374B9458-EDB6-419B-A140-A53E5CE5BE6D}" type="presOf" srcId="{2593C48E-2516-4378-8009-0CFE3DE1E3FB}" destId="{66EEF4CC-EF57-4FC4-BF6C-882BD5149EB7}" srcOrd="0" destOrd="0" presId="urn:microsoft.com/office/officeart/2005/8/layout/hierarchy1"/>
    <dgm:cxn modelId="{787BC260-F4E3-47CB-8910-AA163AB96A84}" type="presParOf" srcId="{9F7D14EC-3BE6-481B-ADF8-FA2BE7EE0EF3}" destId="{69F4F89B-2FD1-40E8-91B0-7A7D9981AA0F}" srcOrd="0" destOrd="0" presId="urn:microsoft.com/office/officeart/2005/8/layout/hierarchy1"/>
    <dgm:cxn modelId="{88C7C1EE-3227-4206-984C-4EA00113FAF7}" type="presParOf" srcId="{69F4F89B-2FD1-40E8-91B0-7A7D9981AA0F}" destId="{43A780AA-2E09-4F25-9DA6-BA1DE4434C45}" srcOrd="0" destOrd="0" presId="urn:microsoft.com/office/officeart/2005/8/layout/hierarchy1"/>
    <dgm:cxn modelId="{A66F79A3-055E-4E62-826A-2FE9AD2852E7}" type="presParOf" srcId="{43A780AA-2E09-4F25-9DA6-BA1DE4434C45}" destId="{CFB4A5AE-7BEE-4A82-B792-D1A24D419C07}" srcOrd="0" destOrd="0" presId="urn:microsoft.com/office/officeart/2005/8/layout/hierarchy1"/>
    <dgm:cxn modelId="{2A914281-6C65-48CA-86AF-29585A3C9533}" type="presParOf" srcId="{43A780AA-2E09-4F25-9DA6-BA1DE4434C45}" destId="{FFEB2982-9256-498D-9F88-4395A30FC8E6}" srcOrd="1" destOrd="0" presId="urn:microsoft.com/office/officeart/2005/8/layout/hierarchy1"/>
    <dgm:cxn modelId="{B9DE7EE6-62A3-4F95-9A26-06E8D066F843}" type="presParOf" srcId="{69F4F89B-2FD1-40E8-91B0-7A7D9981AA0F}" destId="{51FEB930-B193-4A27-807C-DB66363F5C85}" srcOrd="1" destOrd="0" presId="urn:microsoft.com/office/officeart/2005/8/layout/hierarchy1"/>
    <dgm:cxn modelId="{FC046289-E50F-4E50-914C-2849014E036E}" type="presParOf" srcId="{51FEB930-B193-4A27-807C-DB66363F5C85}" destId="{AFFD6D19-5828-4CA4-B275-DDC160D1BC81}" srcOrd="0" destOrd="0" presId="urn:microsoft.com/office/officeart/2005/8/layout/hierarchy1"/>
    <dgm:cxn modelId="{216002C2-85E3-4654-84C6-FA3EC45C0EB5}" type="presParOf" srcId="{51FEB930-B193-4A27-807C-DB66363F5C85}" destId="{E60D6DDA-B553-4C0E-ABB3-EE46FF2DF663}" srcOrd="1" destOrd="0" presId="urn:microsoft.com/office/officeart/2005/8/layout/hierarchy1"/>
    <dgm:cxn modelId="{1B7ADA9D-F468-4F20-A08E-DC920E2EAFCB}" type="presParOf" srcId="{E60D6DDA-B553-4C0E-ABB3-EE46FF2DF663}" destId="{0AFDC383-1CAE-4D00-8D3B-B7E395041D39}" srcOrd="0" destOrd="0" presId="urn:microsoft.com/office/officeart/2005/8/layout/hierarchy1"/>
    <dgm:cxn modelId="{F518026D-ED8C-46D6-BE85-D6E19BF973AC}" type="presParOf" srcId="{0AFDC383-1CAE-4D00-8D3B-B7E395041D39}" destId="{5296BB89-80BB-41AB-A01F-160F8A125C93}" srcOrd="0" destOrd="0" presId="urn:microsoft.com/office/officeart/2005/8/layout/hierarchy1"/>
    <dgm:cxn modelId="{A3817679-9F02-4F53-BC8F-C697ECFC772A}" type="presParOf" srcId="{0AFDC383-1CAE-4D00-8D3B-B7E395041D39}" destId="{6C131F91-021E-4AA3-8AAE-6EDFC89177AE}" srcOrd="1" destOrd="0" presId="urn:microsoft.com/office/officeart/2005/8/layout/hierarchy1"/>
    <dgm:cxn modelId="{758026C7-B90B-49F0-8845-3564987FC854}" type="presParOf" srcId="{E60D6DDA-B553-4C0E-ABB3-EE46FF2DF663}" destId="{35508BFA-3E6B-4149-82B6-334F3F76AE81}" srcOrd="1" destOrd="0" presId="urn:microsoft.com/office/officeart/2005/8/layout/hierarchy1"/>
    <dgm:cxn modelId="{31CAF6E8-D341-4589-962A-F2E7F982C167}" type="presParOf" srcId="{35508BFA-3E6B-4149-82B6-334F3F76AE81}" destId="{66EEF4CC-EF57-4FC4-BF6C-882BD5149EB7}" srcOrd="0" destOrd="0" presId="urn:microsoft.com/office/officeart/2005/8/layout/hierarchy1"/>
    <dgm:cxn modelId="{8F2605A6-3321-4924-A949-2AE8E8B84519}" type="presParOf" srcId="{35508BFA-3E6B-4149-82B6-334F3F76AE81}" destId="{41546A71-C042-45C4-B60F-29499E1FB056}" srcOrd="1" destOrd="0" presId="urn:microsoft.com/office/officeart/2005/8/layout/hierarchy1"/>
    <dgm:cxn modelId="{7292AB00-74DF-44D7-B5E9-1137F369988B}" type="presParOf" srcId="{41546A71-C042-45C4-B60F-29499E1FB056}" destId="{12A3CD5C-52D1-40B3-A787-A649AA0F3AE8}" srcOrd="0" destOrd="0" presId="urn:microsoft.com/office/officeart/2005/8/layout/hierarchy1"/>
    <dgm:cxn modelId="{E6B22B05-952F-4102-8EEA-C78F69E067C7}" type="presParOf" srcId="{12A3CD5C-52D1-40B3-A787-A649AA0F3AE8}" destId="{5CAEB667-0599-4EA1-BCDE-CE5C4200E2F9}" srcOrd="0" destOrd="0" presId="urn:microsoft.com/office/officeart/2005/8/layout/hierarchy1"/>
    <dgm:cxn modelId="{3660887D-0B0F-4716-95A5-851A7D4DC2AF}" type="presParOf" srcId="{12A3CD5C-52D1-40B3-A787-A649AA0F3AE8}" destId="{3E136368-E200-453F-B186-AE4C7D74EEDE}" srcOrd="1" destOrd="0" presId="urn:microsoft.com/office/officeart/2005/8/layout/hierarchy1"/>
    <dgm:cxn modelId="{EB0CE8F1-A5F2-413A-A072-4F52F149500D}" type="presParOf" srcId="{41546A71-C042-45C4-B60F-29499E1FB056}" destId="{C0468B94-F503-47E1-A76B-0C0B3A3CD4E3}" srcOrd="1" destOrd="0" presId="urn:microsoft.com/office/officeart/2005/8/layout/hierarchy1"/>
    <dgm:cxn modelId="{4796B53C-768F-47D8-920B-643601E80609}" type="presParOf" srcId="{51FEB930-B193-4A27-807C-DB66363F5C85}" destId="{C011025B-B2A1-4598-8C21-1BCE50D4739F}" srcOrd="2" destOrd="0" presId="urn:microsoft.com/office/officeart/2005/8/layout/hierarchy1"/>
    <dgm:cxn modelId="{C0E6E73A-AB29-4BB0-BB56-83AD8589236C}" type="presParOf" srcId="{51FEB930-B193-4A27-807C-DB66363F5C85}" destId="{E56C2C62-45C6-460C-B41E-EC342DEF0785}" srcOrd="3" destOrd="0" presId="urn:microsoft.com/office/officeart/2005/8/layout/hierarchy1"/>
    <dgm:cxn modelId="{ED90C771-D0B0-403F-91D1-E9BF342B6446}" type="presParOf" srcId="{E56C2C62-45C6-460C-B41E-EC342DEF0785}" destId="{9A4C0345-BB11-453F-9987-3DD835C58B8E}" srcOrd="0" destOrd="0" presId="urn:microsoft.com/office/officeart/2005/8/layout/hierarchy1"/>
    <dgm:cxn modelId="{67202526-2FF8-4AAC-AB27-E4CCE8DC7EC5}" type="presParOf" srcId="{9A4C0345-BB11-453F-9987-3DD835C58B8E}" destId="{B8209704-6B55-4680-AAB7-70C6D776AB40}" srcOrd="0" destOrd="0" presId="urn:microsoft.com/office/officeart/2005/8/layout/hierarchy1"/>
    <dgm:cxn modelId="{946E84A6-DFB8-4423-8D9F-4A8C656122B1}" type="presParOf" srcId="{9A4C0345-BB11-453F-9987-3DD835C58B8E}" destId="{DFD51D4B-0998-48F3-BF0A-CF94E4D61011}" srcOrd="1" destOrd="0" presId="urn:microsoft.com/office/officeart/2005/8/layout/hierarchy1"/>
    <dgm:cxn modelId="{E84A09EC-50A1-40F7-B377-15D966A2C765}" type="presParOf" srcId="{E56C2C62-45C6-460C-B41E-EC342DEF0785}" destId="{70374223-DDEE-406F-B2BF-5B9E1EFE1B4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11025B-B2A1-4598-8C21-1BCE50D4739F}">
      <dsp:nvSpPr>
        <dsp:cNvPr id="0" name=""/>
        <dsp:cNvSpPr/>
      </dsp:nvSpPr>
      <dsp:spPr>
        <a:xfrm>
          <a:off x="4160455" y="1439186"/>
          <a:ext cx="2817415" cy="2828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72"/>
              </a:lnTo>
              <a:lnTo>
                <a:pt x="2817415" y="122872"/>
              </a:lnTo>
              <a:lnTo>
                <a:pt x="2817415" y="28288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EEF4CC-EF57-4FC4-BF6C-882BD5149EB7}">
      <dsp:nvSpPr>
        <dsp:cNvPr id="0" name=""/>
        <dsp:cNvSpPr/>
      </dsp:nvSpPr>
      <dsp:spPr>
        <a:xfrm>
          <a:off x="1130999" y="3235514"/>
          <a:ext cx="1780653" cy="396886"/>
        </a:xfrm>
        <a:prstGeom prst="flowChartAlternateProcess">
          <a:avLst/>
        </a:prstGeom>
        <a:noFill/>
        <a:ln w="25400" cap="flat" cmpd="sng" algn="ctr">
          <a:noFill/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FD6D19-5828-4CA4-B275-DDC160D1BC81}">
      <dsp:nvSpPr>
        <dsp:cNvPr id="0" name=""/>
        <dsp:cNvSpPr/>
      </dsp:nvSpPr>
      <dsp:spPr>
        <a:xfrm>
          <a:off x="1130999" y="1439186"/>
          <a:ext cx="3029455" cy="200403"/>
        </a:xfrm>
        <a:custGeom>
          <a:avLst/>
          <a:gdLst/>
          <a:ahLst/>
          <a:cxnLst/>
          <a:rect l="0" t="0" r="0" b="0"/>
          <a:pathLst>
            <a:path>
              <a:moveTo>
                <a:pt x="3029455" y="0"/>
              </a:moveTo>
              <a:lnTo>
                <a:pt x="3029455" y="40392"/>
              </a:lnTo>
              <a:lnTo>
                <a:pt x="0" y="40392"/>
              </a:lnTo>
              <a:lnTo>
                <a:pt x="0" y="20040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B4A5AE-7BEE-4A82-B792-D1A24D419C07}">
      <dsp:nvSpPr>
        <dsp:cNvPr id="0" name=""/>
        <dsp:cNvSpPr/>
      </dsp:nvSpPr>
      <dsp:spPr>
        <a:xfrm>
          <a:off x="2680176" y="242698"/>
          <a:ext cx="2960558" cy="11964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FEB2982-9256-498D-9F88-4395A30FC8E6}">
      <dsp:nvSpPr>
        <dsp:cNvPr id="0" name=""/>
        <dsp:cNvSpPr/>
      </dsp:nvSpPr>
      <dsp:spPr>
        <a:xfrm>
          <a:off x="2872093" y="425020"/>
          <a:ext cx="2960558" cy="1196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>
              <a:solidFill>
                <a:srgbClr val="FF0000"/>
              </a:solidFill>
              <a:latin typeface="+mj-lt"/>
              <a:cs typeface="Times New Roman" pitchFamily="18" charset="0"/>
            </a:rPr>
            <a:t>Музыкальные народные  </a:t>
          </a:r>
          <a:r>
            <a:rPr lang="ru-RU" sz="2400" b="1" i="1" kern="1200" dirty="0">
              <a:solidFill>
                <a:schemeClr val="tx2"/>
              </a:solidFill>
              <a:latin typeface="+mj-lt"/>
              <a:cs typeface="Times New Roman" pitchFamily="18" charset="0"/>
            </a:rPr>
            <a:t> </a:t>
          </a:r>
          <a:r>
            <a:rPr lang="ru-RU" sz="2400" b="1" i="1" kern="1200" dirty="0">
              <a:solidFill>
                <a:srgbClr val="FF0000"/>
              </a:solidFill>
              <a:latin typeface="+mj-lt"/>
              <a:cs typeface="Times New Roman" pitchFamily="18" charset="0"/>
            </a:rPr>
            <a:t>игры</a:t>
          </a:r>
          <a:endParaRPr lang="ru-RU" sz="2400" b="1" i="1" kern="1200" dirty="0">
            <a:solidFill>
              <a:srgbClr val="FF0000"/>
            </a:solidFill>
            <a:latin typeface="+mj-lt"/>
          </a:endParaRPr>
        </a:p>
      </dsp:txBody>
      <dsp:txXfrm>
        <a:off x="2907137" y="460064"/>
        <a:ext cx="2890470" cy="1126400"/>
      </dsp:txXfrm>
    </dsp:sp>
    <dsp:sp modelId="{5296BB89-80BB-41AB-A01F-160F8A125C93}">
      <dsp:nvSpPr>
        <dsp:cNvPr id="0" name=""/>
        <dsp:cNvSpPr/>
      </dsp:nvSpPr>
      <dsp:spPr>
        <a:xfrm>
          <a:off x="-191917" y="1639590"/>
          <a:ext cx="2645834" cy="15959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C131F91-021E-4AA3-8AAE-6EDFC89177AE}">
      <dsp:nvSpPr>
        <dsp:cNvPr id="0" name=""/>
        <dsp:cNvSpPr/>
      </dsp:nvSpPr>
      <dsp:spPr>
        <a:xfrm>
          <a:off x="0" y="1821912"/>
          <a:ext cx="2645834" cy="1595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>
              <a:solidFill>
                <a:srgbClr val="FF0000"/>
              </a:solidFill>
            </a:rPr>
            <a:t>Сюжетные </a:t>
          </a:r>
          <a:r>
            <a:rPr lang="ru-RU" sz="1800" b="1" i="1" kern="1200" dirty="0" smtClean="0">
              <a:solidFill>
                <a:srgbClr val="FF0000"/>
              </a:solidFill>
            </a:rPr>
            <a:t>игры</a:t>
          </a:r>
          <a:endParaRPr lang="ru-RU" sz="1700" i="1" kern="1200" dirty="0">
            <a:solidFill>
              <a:schemeClr val="tx1"/>
            </a:solidFill>
          </a:endParaRPr>
        </a:p>
      </dsp:txBody>
      <dsp:txXfrm>
        <a:off x="46743" y="1868655"/>
        <a:ext cx="2552348" cy="1502438"/>
      </dsp:txXfrm>
    </dsp:sp>
    <dsp:sp modelId="{5CAEB667-0599-4EA1-BCDE-CE5C4200E2F9}">
      <dsp:nvSpPr>
        <dsp:cNvPr id="0" name=""/>
        <dsp:cNvSpPr/>
      </dsp:nvSpPr>
      <dsp:spPr>
        <a:xfrm>
          <a:off x="1117781" y="3632401"/>
          <a:ext cx="3587743" cy="15329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E136368-E200-453F-B186-AE4C7D74EEDE}">
      <dsp:nvSpPr>
        <dsp:cNvPr id="0" name=""/>
        <dsp:cNvSpPr/>
      </dsp:nvSpPr>
      <dsp:spPr>
        <a:xfrm>
          <a:off x="1309698" y="3814723"/>
          <a:ext cx="3587743" cy="15329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>
              <a:solidFill>
                <a:srgbClr val="FF0000"/>
              </a:solidFill>
            </a:rPr>
            <a:t>Игры с пением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>
              <a:solidFill>
                <a:srgbClr val="FF0000"/>
              </a:solidFill>
            </a:rPr>
            <a:t>(хороводы, инсценировки</a:t>
          </a:r>
          <a:r>
            <a:rPr lang="ru-RU" sz="1800" b="1" i="1" kern="1200" dirty="0" smtClean="0">
              <a:solidFill>
                <a:srgbClr val="FF0000"/>
              </a:solidFill>
            </a:rPr>
            <a:t>)</a:t>
          </a:r>
          <a:endParaRPr lang="ru-RU" sz="1800" b="1" i="1" kern="1200" dirty="0">
            <a:solidFill>
              <a:srgbClr val="FF0000"/>
            </a:solidFill>
          </a:endParaRPr>
        </a:p>
      </dsp:txBody>
      <dsp:txXfrm>
        <a:off x="1354598" y="3859623"/>
        <a:ext cx="3497943" cy="1443189"/>
      </dsp:txXfrm>
    </dsp:sp>
    <dsp:sp modelId="{B8209704-6B55-4680-AAB7-70C6D776AB40}">
      <dsp:nvSpPr>
        <dsp:cNvPr id="0" name=""/>
        <dsp:cNvSpPr/>
      </dsp:nvSpPr>
      <dsp:spPr>
        <a:xfrm>
          <a:off x="5255179" y="1722070"/>
          <a:ext cx="3445382" cy="23435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FD51D4B-0998-48F3-BF0A-CF94E4D61011}">
      <dsp:nvSpPr>
        <dsp:cNvPr id="0" name=""/>
        <dsp:cNvSpPr/>
      </dsp:nvSpPr>
      <dsp:spPr>
        <a:xfrm>
          <a:off x="5447097" y="1904392"/>
          <a:ext cx="3445382" cy="23435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>
              <a:solidFill>
                <a:srgbClr val="FF0000"/>
              </a:solidFill>
            </a:rPr>
            <a:t>Не сюжетные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>
              <a:solidFill>
                <a:srgbClr val="FF0000"/>
              </a:solidFill>
            </a:rPr>
            <a:t>игры (подвижные</a:t>
          </a:r>
          <a:r>
            <a:rPr lang="ru-RU" sz="1800" b="1" i="1" kern="1200" dirty="0" smtClean="0">
              <a:solidFill>
                <a:srgbClr val="FF0000"/>
              </a:solidFill>
            </a:rPr>
            <a:t>)</a:t>
          </a:r>
          <a:endParaRPr lang="ru-RU" sz="1800" b="1" i="1" kern="1200" dirty="0">
            <a:solidFill>
              <a:srgbClr val="FF0000"/>
            </a:solidFill>
          </a:endParaRPr>
        </a:p>
      </dsp:txBody>
      <dsp:txXfrm>
        <a:off x="5515738" y="1973033"/>
        <a:ext cx="3308100" cy="22063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F79D8-0A5D-4066-82E3-6CF422E565A3}" type="datetimeFigureOut">
              <a:rPr lang="ru-RU" smtClean="0"/>
              <a:pPr/>
              <a:t>25.11.2023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B7040-1F2F-4965-8DF0-62EE7BFC88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321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Проблема физического развития подрастающего поколения сегодня рассматривается в качестве одной из приоритетных социально-педагогических задач. Отличное здоровье, крепкое и закалённое тело, сильная воля, формируемые в процессе занятий физической культурой и спортом, являются хорошей основой для интеллектуального и умственного развития ребёнка. </a:t>
            </a:r>
          </a:p>
          <a:p>
            <a:pPr algn="just">
              <a:buNone/>
            </a:pPr>
            <a:r>
              <a:rPr lang="ru-RU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Замечено, что дети, имеющие большой объем двигательной активности в режиме дня, характеризуются средним и высоким уровнем физического развития, адекватными показателями функционального состояния ЦНС, экономичной работой сердечно - сосудистой и дыхательной систем, более высокими адаптационными возможностями организма, низкой подверженностью простудным заболеваниям.</a:t>
            </a:r>
          </a:p>
          <a:p>
            <a:pPr algn="just">
              <a:buNone/>
            </a:pPr>
            <a:r>
              <a:rPr lang="ru-RU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В дошкольном детстве происходит формирование разных по структуре и характеру основных движений. Это такие движения, как ходьба, бег, подпрыгивание, перепрыгивание, ползание, которые не только широко применяются детьми в самостоятельной деятельности, в творческих играх, но являются неотъемлемым элементом содержания организованных подвижных игр, начиная с самого раннего возраста. </a:t>
            </a:r>
          </a:p>
          <a:p>
            <a:pPr algn="just"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B7040-1F2F-4965-8DF0-62EE7BFC88A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i="1" dirty="0">
                <a:solidFill>
                  <a:srgbClr val="002060"/>
                </a:solidFill>
              </a:rPr>
              <a:t>Здоровые дети  - в  здоровой семье,</a:t>
            </a:r>
            <a:br>
              <a:rPr lang="ru-RU" sz="1200" b="1" i="1" dirty="0">
                <a:solidFill>
                  <a:srgbClr val="002060"/>
                </a:solidFill>
              </a:rPr>
            </a:br>
            <a:r>
              <a:rPr lang="ru-RU" sz="1200" b="1" i="1" dirty="0">
                <a:solidFill>
                  <a:srgbClr val="002060"/>
                </a:solidFill>
              </a:rPr>
              <a:t>Здоровые семьи – в здоровой стране,</a:t>
            </a:r>
            <a:br>
              <a:rPr lang="ru-RU" sz="1200" b="1" i="1" dirty="0">
                <a:solidFill>
                  <a:srgbClr val="002060"/>
                </a:solidFill>
              </a:rPr>
            </a:br>
            <a:r>
              <a:rPr lang="ru-RU" sz="1200" b="1" i="1" dirty="0">
                <a:solidFill>
                  <a:srgbClr val="002060"/>
                </a:solidFill>
              </a:rPr>
              <a:t>Здоровые страны – планета здорова,</a:t>
            </a:r>
            <a:br>
              <a:rPr lang="ru-RU" sz="1200" b="1" i="1" dirty="0">
                <a:solidFill>
                  <a:srgbClr val="002060"/>
                </a:solidFill>
              </a:rPr>
            </a:br>
            <a:r>
              <a:rPr lang="ru-RU" sz="1200" b="1" i="1" dirty="0">
                <a:solidFill>
                  <a:srgbClr val="002060"/>
                </a:solidFill>
              </a:rPr>
              <a:t>Здоровье! Какое прекрасное слово!</a:t>
            </a:r>
            <a:br>
              <a:rPr lang="ru-RU" sz="1200" b="1" i="1" dirty="0">
                <a:solidFill>
                  <a:srgbClr val="002060"/>
                </a:solidFill>
              </a:rPr>
            </a:br>
            <a:r>
              <a:rPr lang="ru-RU" sz="1200" b="1" i="1" dirty="0">
                <a:solidFill>
                  <a:srgbClr val="002060"/>
                </a:solidFill>
              </a:rPr>
              <a:t>Так пусть на здоровой планете</a:t>
            </a:r>
            <a:br>
              <a:rPr lang="ru-RU" sz="1200" b="1" i="1" dirty="0">
                <a:solidFill>
                  <a:srgbClr val="002060"/>
                </a:solidFill>
              </a:rPr>
            </a:br>
            <a:r>
              <a:rPr lang="ru-RU" sz="1200" b="1" i="1" dirty="0">
                <a:solidFill>
                  <a:srgbClr val="002060"/>
                </a:solidFill>
              </a:rPr>
              <a:t>Растут здоровые дети!</a:t>
            </a:r>
            <a:br>
              <a:rPr lang="ru-RU" sz="1200" b="1" i="1" dirty="0">
                <a:solidFill>
                  <a:srgbClr val="002060"/>
                </a:solidFill>
              </a:rPr>
            </a:br>
            <a:r>
              <a:rPr lang="ru-RU" sz="1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1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sz="1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B7040-1F2F-4965-8DF0-62EE7BFC88A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2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sz="1400" b="1" i="1" dirty="0">
              <a:solidFill>
                <a:srgbClr val="002060"/>
              </a:solidFill>
            </a:endParaRPr>
          </a:p>
          <a:p>
            <a:r>
              <a:rPr lang="ru-RU" sz="1200" kern="1200" dirty="0">
                <a:solidFill>
                  <a:srgbClr val="7030A0"/>
                </a:solidFill>
                <a:latin typeface="+mn-lt"/>
                <a:ea typeface="+mn-ea"/>
                <a:cs typeface="Times New Roman" pitchFamily="18" charset="0"/>
              </a:rPr>
              <a:t>В детском саду закладываются основы всестороннего развития ребенка. Программы воспитания в детском саду предусматривают физическое развитие детей. Главными задачами музыкального руководителя в решении задач физического воспитания детей являются укрепление организма, развитие и совершенствование движений, развитие у детей музыкальности  основных ее компонентов - эмоциональной отзывчивости, слуха. Ребенок и здесь учится воспринимать музыку, двигаться в соответствии с ее характером, средствами выразительности.</a:t>
            </a:r>
          </a:p>
          <a:p>
            <a:r>
              <a:rPr lang="ru-RU" sz="1200" kern="1200" dirty="0">
                <a:solidFill>
                  <a:srgbClr val="7030A0"/>
                </a:solidFill>
                <a:latin typeface="+mn-lt"/>
                <a:ea typeface="+mn-ea"/>
                <a:cs typeface="Times New Roman" pitchFamily="18" charset="0"/>
              </a:rPr>
              <a:t>Работа по развитию движений осуществляется на физкультурных и музыкальных занятиях, и в свободное от занятий время. </a:t>
            </a:r>
          </a:p>
          <a:p>
            <a:pPr>
              <a:buNone/>
            </a:pPr>
            <a:endParaRPr lang="ru-RU" sz="1400" dirty="0"/>
          </a:p>
          <a:p>
            <a:pPr>
              <a:buNone/>
            </a:pPr>
            <a:endParaRPr lang="ru-RU" sz="1400" b="1" i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B7040-1F2F-4965-8DF0-62EE7BFC88A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dirty="0">
                <a:solidFill>
                  <a:srgbClr val="FF0000"/>
                </a:solidFill>
              </a:rPr>
              <a:t>Как же влияет музыка на физическое воспитание дошкольников?</a:t>
            </a:r>
            <a:endParaRPr lang="ru-RU" sz="1200" dirty="0">
              <a:solidFill>
                <a:srgbClr val="FF0000"/>
              </a:solidFill>
            </a:endParaRPr>
          </a:p>
          <a:p>
            <a:r>
              <a:rPr lang="ru-RU" sz="1200" dirty="0">
                <a:solidFill>
                  <a:srgbClr val="FF0000"/>
                </a:solidFill>
              </a:rPr>
              <a:t>Музыка, сопровождая утреннюю гимнастику, музыкальные и физкультурные занятия, активизирует детей, значительно повышает качество выполняемых ими упражнений, способствует организации коллектива. Выполнение физических упражнений под музыку является наиболее эффективной формой создания у детей правильного понимания характера движений, совершенствуется координация движений, улучшается осанка, повышается жизненный тонус - все это создает у ребенка бодрое, радостное настроение и благоприятно сказывается на состоянии организма в целом, подготавливает к различным видам деятельности. Одним из таких видов деятельности на музыкальных занятиях  является музыкальная игра.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B7040-1F2F-4965-8DF0-62EE7BFC88A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1200" b="1" i="1" dirty="0">
                <a:solidFill>
                  <a:srgbClr val="FF0000"/>
                </a:solidFill>
              </a:rPr>
              <a:t>  Игра – основная деятельность детей дошкольного возраста. </a:t>
            </a:r>
          </a:p>
          <a:p>
            <a:pPr>
              <a:buNone/>
            </a:pPr>
            <a:r>
              <a:rPr lang="ru-RU" sz="1200" b="1" i="1" dirty="0">
                <a:solidFill>
                  <a:srgbClr val="FF0000"/>
                </a:solidFill>
              </a:rPr>
              <a:t>      Подвижные игры важны для физического воспитания  детей, способствуют их гармоническому развитию, удовлетворению потребностей малышей в движении, способствуют обогащению их двигательного опыта.</a:t>
            </a:r>
            <a:r>
              <a:rPr lang="ru-RU" sz="1200" dirty="0"/>
              <a:t> </a:t>
            </a:r>
            <a:r>
              <a:rPr lang="ru-RU" sz="1200" dirty="0">
                <a:solidFill>
                  <a:srgbClr val="002060"/>
                </a:solidFill>
              </a:rPr>
              <a:t>Музыкальная игра (третий вид ритмики) как разновидность игровой деятельности в детском саду—важный метод музыкального развития. Музыка усиливает эмоциональную сторону игры, погружает ребенка в мир сказочных персонажей, знакомит народными традициями — все это углубляет восприятие и понимание музыкального произведения, помогает сформировать музыкально-ритмические и двигательные навыки.</a:t>
            </a:r>
            <a:endParaRPr lang="ru-RU" sz="1200" b="1" i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200" i="1" dirty="0">
                <a:solidFill>
                  <a:srgbClr val="002060"/>
                </a:solidFill>
              </a:rPr>
              <a:t>Музыкальная игра представляет собой особый раздел подвижных игр,</a:t>
            </a:r>
          </a:p>
          <a:p>
            <a:pPr>
              <a:buNone/>
            </a:pPr>
            <a:r>
              <a:rPr lang="ru-RU" sz="1200" i="1" dirty="0">
                <a:solidFill>
                  <a:srgbClr val="002060"/>
                </a:solidFill>
              </a:rPr>
              <a:t> их особенность – согласование движение играющих с музыкой</a:t>
            </a:r>
            <a:r>
              <a:rPr lang="ru-RU" sz="1200" i="1" dirty="0">
                <a:solidFill>
                  <a:srgbClr val="7030A0"/>
                </a:solidFill>
              </a:rPr>
              <a:t>. </a:t>
            </a:r>
            <a:r>
              <a:rPr lang="ru-RU" sz="1400" b="1" i="1" dirty="0"/>
              <a:t/>
            </a:r>
            <a:br>
              <a:rPr lang="ru-RU" sz="1400" b="1" i="1" dirty="0"/>
            </a:br>
            <a:r>
              <a:rPr lang="ru-RU" sz="1400" b="1" i="1" dirty="0"/>
              <a:t>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B7040-1F2F-4965-8DF0-62EE7BFC88A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dirty="0">
                <a:solidFill>
                  <a:srgbClr val="002060"/>
                </a:solidFill>
              </a:rPr>
              <a:t>Цель и задачи ритмики.</a:t>
            </a:r>
            <a:r>
              <a:rPr lang="ru-RU" sz="1200" dirty="0">
                <a:solidFill>
                  <a:srgbClr val="002060"/>
                </a:solidFill>
              </a:rPr>
              <a:t> Цель ритмики состоит в углублении и дифференциации восприятия музыки (выделении средств вырази­тельности, формы), ее образов и формировании на этой основе навыков выразительного движения. Задачи ритмики:</a:t>
            </a:r>
          </a:p>
          <a:p>
            <a:r>
              <a:rPr lang="ru-RU" sz="1200" dirty="0">
                <a:solidFill>
                  <a:srgbClr val="002060"/>
                </a:solidFill>
              </a:rPr>
              <a:t>—учить детей воспринимать развитие музыкальных образов и выражать их в движениях, согласовывать движения с характе­ром музыки, наиболее яркими средствами выразительности; —развивать основы музыкальной культуры; —развивать музыкальные способности (эмоциональная отзыв­чивость на музыку, слуховые представления, чувство ритма);</a:t>
            </a:r>
            <a:br>
              <a:rPr lang="ru-RU" sz="1200" dirty="0">
                <a:solidFill>
                  <a:srgbClr val="002060"/>
                </a:solidFill>
              </a:rPr>
            </a:br>
            <a:r>
              <a:rPr lang="ru-RU" sz="1200" dirty="0">
                <a:solidFill>
                  <a:srgbClr val="002060"/>
                </a:solidFill>
              </a:rPr>
              <a:t>-—учить определять музыкальные жанры (марш, песня, танец), виды ритмики (игра, пляска, упражнение), различать простейшие музыкальные понятия (высокие и низкие звуки, быстрый, средний и медленный темп, громкая, умеренно громкая и тихая музыка и т- д.);</a:t>
            </a:r>
          </a:p>
          <a:p>
            <a:pPr algn="ctr">
              <a:buNone/>
            </a:pPr>
            <a:r>
              <a:rPr lang="ru-RU" sz="2800" b="1" i="1" dirty="0"/>
              <a:t/>
            </a:r>
            <a:br>
              <a:rPr lang="ru-RU" sz="2800" b="1" i="1" dirty="0"/>
            </a:br>
            <a:r>
              <a:rPr lang="ru-RU" sz="2800" b="1" i="1" dirty="0"/>
              <a:t>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B7040-1F2F-4965-8DF0-62EE7BFC88A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>
                <a:solidFill>
                  <a:srgbClr val="002060"/>
                </a:solidFill>
                <a:latin typeface="+mn-lt"/>
              </a:rPr>
              <a:t>—формировать красивую осанку, учить выразительным, пластичным движениям в игре, танце, хороводе и упражнении;</a:t>
            </a:r>
            <a:br>
              <a:rPr lang="ru-RU" sz="1200" dirty="0">
                <a:solidFill>
                  <a:srgbClr val="002060"/>
                </a:solidFill>
                <a:latin typeface="+mn-lt"/>
              </a:rPr>
            </a:br>
            <a:endParaRPr lang="ru-RU" sz="1200" dirty="0">
              <a:solidFill>
                <a:srgbClr val="002060"/>
              </a:solidFill>
              <a:latin typeface="+mn-lt"/>
            </a:endParaRPr>
          </a:p>
          <a:p>
            <a:r>
              <a:rPr lang="ru-RU" sz="1200" dirty="0">
                <a:solidFill>
                  <a:srgbClr val="002060"/>
                </a:solidFill>
                <a:latin typeface="+mn-lt"/>
              </a:rPr>
              <a:t>--развивать творческие способности: учить оценивать собственное движение и товарища, придумывать «свой» игровой образ, персонаж и «свою» пляску, комбинируя различные элементы физкультурных упражнений, танцевальных и сюжетно-образных движений.</a:t>
            </a:r>
          </a:p>
          <a:p>
            <a:endParaRPr lang="ru-RU" sz="1200" dirty="0">
              <a:solidFill>
                <a:srgbClr val="002060"/>
              </a:solidFill>
              <a:latin typeface="+mn-lt"/>
            </a:endParaRPr>
          </a:p>
          <a:p>
            <a:r>
              <a:rPr lang="ru-RU" sz="1200" dirty="0">
                <a:solidFill>
                  <a:srgbClr val="002060"/>
                </a:solidFill>
                <a:latin typeface="+mn-lt"/>
              </a:rPr>
              <a:t>Задачи эти успешно решаются, только если используются под­линно художественные произведения. Репертуар может быть са­мым разнообразным (фольклор, классическая музыка всех эпох, современная музыка).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B7040-1F2F-4965-8DF0-62EE7BFC88A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i="1" kern="1200" dirty="0">
                <a:solidFill>
                  <a:srgbClr val="FF0000"/>
                </a:solidFill>
                <a:latin typeface="+mn-lt"/>
                <a:ea typeface="+mn-ea"/>
                <a:cs typeface="Times New Roman" pitchFamily="18" charset="0"/>
              </a:rPr>
              <a:t>Музыкальные </a:t>
            </a:r>
            <a:r>
              <a:rPr lang="ru-RU" sz="1200" b="1" i="1" kern="1200" dirty="0">
                <a:solidFill>
                  <a:schemeClr val="tx2"/>
                </a:solidFill>
                <a:latin typeface="+mn-lt"/>
                <a:ea typeface="+mn-ea"/>
                <a:cs typeface="Times New Roman" pitchFamily="18" charset="0"/>
              </a:rPr>
              <a:t> </a:t>
            </a:r>
            <a:r>
              <a:rPr lang="ru-RU" sz="1200" b="1" i="1" kern="1200" dirty="0">
                <a:solidFill>
                  <a:srgbClr val="FF0000"/>
                </a:solidFill>
                <a:latin typeface="+mn-lt"/>
                <a:ea typeface="+mn-ea"/>
                <a:cs typeface="Times New Roman" pitchFamily="18" charset="0"/>
              </a:rPr>
              <a:t>игры  </a:t>
            </a:r>
            <a:r>
              <a:rPr lang="ru-RU" sz="1200" b="0" i="0" kern="1200" dirty="0">
                <a:solidFill>
                  <a:srgbClr val="FF0000"/>
                </a:solidFill>
                <a:latin typeface="+mn-lt"/>
                <a:ea typeface="+mn-ea"/>
                <a:cs typeface="Times New Roman" pitchFamily="18" charset="0"/>
              </a:rPr>
              <a:t>подразделяются на сюжетные игры («Зайцы и Лиса»,</a:t>
            </a:r>
            <a:r>
              <a:rPr lang="ru-RU" sz="1200" b="0" i="0" kern="1200" baseline="0" dirty="0">
                <a:solidFill>
                  <a:srgbClr val="FF0000"/>
                </a:solidFill>
                <a:latin typeface="+mn-lt"/>
                <a:ea typeface="+mn-ea"/>
                <a:cs typeface="Times New Roman" pitchFamily="18" charset="0"/>
              </a:rPr>
              <a:t> задача- выразительно передать образы)</a:t>
            </a:r>
            <a:endParaRPr lang="ru-RU" sz="1200" b="0" i="0" kern="1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B7040-1F2F-4965-8DF0-62EE7BFC88A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 При обучении детей музыкально-ритмическим движениям,  танцам, играм, упражнениям музыкальные руководители используют различные </a:t>
            </a:r>
            <a:r>
              <a:rPr lang="ru-RU" b="1" dirty="0">
                <a:solidFill>
                  <a:srgbClr val="FF0000"/>
                </a:solidFill>
              </a:rPr>
              <a:t>методы:</a:t>
            </a:r>
          </a:p>
          <a:p>
            <a:r>
              <a:rPr lang="ru-RU" dirty="0">
                <a:solidFill>
                  <a:srgbClr val="FF0000"/>
                </a:solidFill>
              </a:rPr>
              <a:t>— </a:t>
            </a:r>
            <a:r>
              <a:rPr lang="ru-RU" u="sng" dirty="0">
                <a:solidFill>
                  <a:srgbClr val="FF0000"/>
                </a:solidFill>
              </a:rPr>
              <a:t>наглядно-слуховой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(выразительное исполнение музыки);</a:t>
            </a:r>
          </a:p>
          <a:p>
            <a:r>
              <a:rPr lang="ru-RU" u="sng" dirty="0"/>
              <a:t>— </a:t>
            </a:r>
            <a:r>
              <a:rPr lang="ru-RU" u="sng" dirty="0">
                <a:solidFill>
                  <a:srgbClr val="FF0000"/>
                </a:solidFill>
              </a:rPr>
              <a:t>наглядно-двигательный </a:t>
            </a:r>
            <a:r>
              <a:rPr lang="ru-RU" dirty="0"/>
              <a:t>(показ игр, плясок, отдельных ритмических упражнений);</a:t>
            </a:r>
          </a:p>
          <a:p>
            <a:r>
              <a:rPr lang="ru-RU" u="sng" dirty="0">
                <a:solidFill>
                  <a:srgbClr val="FF0000"/>
                </a:solidFill>
              </a:rPr>
              <a:t>— словесный</a:t>
            </a:r>
            <a:r>
              <a:rPr lang="ru-RU" u="sng" dirty="0"/>
              <a:t> </a:t>
            </a:r>
            <a:r>
              <a:rPr lang="ru-RU" dirty="0"/>
              <a:t>(указания, пояснения в ходе выполнения движений);</a:t>
            </a:r>
          </a:p>
          <a:p>
            <a:r>
              <a:rPr lang="ru-RU" u="sng" dirty="0"/>
              <a:t>— </a:t>
            </a:r>
            <a:r>
              <a:rPr lang="ru-RU" u="sng" dirty="0">
                <a:solidFill>
                  <a:srgbClr val="FF0000"/>
                </a:solidFill>
              </a:rPr>
              <a:t>упражнения</a:t>
            </a:r>
            <a:r>
              <a:rPr lang="ru-RU" dirty="0"/>
              <a:t>:  многократные повторения,  варьирование знакомого материала; упражнения в умении воспринимать и передавать образ, продиктованный песней или музыкой.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B7040-1F2F-4965-8DF0-62EE7BFC88A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Подвижные игры для дошкольников развивают: координацию, стимулируют кровообращение, </a:t>
            </a:r>
            <a:r>
              <a:rPr lang="ru-RU" dirty="0" err="1"/>
              <a:t>упрепляют</a:t>
            </a:r>
            <a:r>
              <a:rPr lang="ru-RU" dirty="0"/>
              <a:t> </a:t>
            </a:r>
            <a:r>
              <a:rPr lang="ru-RU" dirty="0" err="1"/>
              <a:t>сердечно-сосудистую</a:t>
            </a:r>
            <a:r>
              <a:rPr lang="ru-RU" dirty="0"/>
              <a:t> систему, оказывают благотворное</a:t>
            </a:r>
            <a:r>
              <a:rPr lang="ru-RU" baseline="0" dirty="0"/>
              <a:t> влияние на вестибулярный аппарат, насыщают клетки организма кислородом, повышают активность головного мозга, способствуют развитию концентрации и </a:t>
            </a:r>
            <a:r>
              <a:rPr lang="ru-RU" baseline="0" dirty="0" err="1"/>
              <a:t>внимания.Это</a:t>
            </a:r>
            <a:r>
              <a:rPr lang="ru-RU" baseline="0" dirty="0"/>
              <a:t> самые основные полезные </a:t>
            </a:r>
            <a:r>
              <a:rPr lang="ru-RU" baseline="0" dirty="0" err="1"/>
              <a:t>дивиденты</a:t>
            </a:r>
            <a:r>
              <a:rPr lang="ru-RU" baseline="0" dirty="0"/>
              <a:t>, что же говорить о той радости, которую доставляют игры дошкольнику? Ведь еще в древности люди необоснованно считали, что «</a:t>
            </a:r>
            <a:r>
              <a:rPr lang="ru-RU" i="1" baseline="0" dirty="0"/>
              <a:t>движение – это жизнь</a:t>
            </a:r>
            <a:r>
              <a:rPr lang="ru-RU" baseline="0" dirty="0"/>
              <a:t>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B7040-1F2F-4965-8DF0-62EE7BFC88A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D244A-5986-4A34-B85C-6DE4224097E5}" type="datetime1">
              <a:rPr lang="ru-RU" smtClean="0"/>
              <a:pPr>
                <a:defRPr/>
              </a:pPr>
              <a:t>25.11.2023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62B14-3449-4688-8E47-A4ACE249891A}" type="datetime1">
              <a:rPr lang="ru-RU" smtClean="0"/>
              <a:pPr>
                <a:defRPr/>
              </a:pPr>
              <a:t>25.11.2023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104CC-A696-4FAC-A853-F4AA391FBE3C}" type="datetime1">
              <a:rPr lang="ru-RU" smtClean="0"/>
              <a:pPr>
                <a:defRPr/>
              </a:pPr>
              <a:t>25.11.2023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7C579-B146-49AD-B081-16D8A76E632C}" type="datetime1">
              <a:rPr lang="ru-RU" smtClean="0"/>
              <a:pPr>
                <a:defRPr/>
              </a:pPr>
              <a:t>25.11.2023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FDA58-9671-4043-BAEF-529A8BA9D907}" type="datetime1">
              <a:rPr lang="ru-RU" smtClean="0"/>
              <a:pPr>
                <a:defRPr/>
              </a:pPr>
              <a:t>25.11.2023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7B55C-A2ED-41AD-A41C-CB080523C764}" type="datetime1">
              <a:rPr lang="ru-RU" smtClean="0"/>
              <a:pPr>
                <a:defRPr/>
              </a:pPr>
              <a:t>25.11.2023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24A40-5915-4C2D-9059-5B473EACDBCC}" type="datetime1">
              <a:rPr lang="ru-RU" smtClean="0"/>
              <a:pPr>
                <a:defRPr/>
              </a:pPr>
              <a:t>25.11.2023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8001A-2AE1-4E63-9D59-33A675378711}" type="datetime1">
              <a:rPr lang="ru-RU" smtClean="0"/>
              <a:pPr>
                <a:defRPr/>
              </a:pPr>
              <a:t>25.11.2023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5EA87-7F1D-482C-9DEB-D6219046641F}" type="datetime1">
              <a:rPr lang="ru-RU" smtClean="0"/>
              <a:pPr>
                <a:defRPr/>
              </a:pPr>
              <a:t>25.11.2023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8D2A4-6DF6-4478-B030-4ED76B7B3A2E}" type="datetime1">
              <a:rPr lang="ru-RU" smtClean="0"/>
              <a:pPr>
                <a:defRPr/>
              </a:pPr>
              <a:t>25.11.2023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1BA09-7829-4E48-A3FD-4B02D9E44E5F}" type="datetime1">
              <a:rPr lang="ru-RU" smtClean="0"/>
              <a:pPr>
                <a:defRPr/>
              </a:pPr>
              <a:t>25.11.2023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879C2E4-9BF7-4386-A471-6E313B3A342D}" type="datetime1">
              <a:rPr lang="ru-RU" smtClean="0"/>
              <a:pPr>
                <a:defRPr/>
              </a:pPr>
              <a:t>25.11.2023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285852" y="3357562"/>
            <a:ext cx="7358063" cy="2447702"/>
          </a:xfrm>
        </p:spPr>
        <p:txBody>
          <a:bodyPr/>
          <a:lstStyle/>
          <a:p>
            <a:r>
              <a:rPr lang="ru-RU" sz="2800" b="1" i="1" dirty="0">
                <a:solidFill>
                  <a:schemeClr val="accent3">
                    <a:lumMod val="50000"/>
                  </a:schemeClr>
                </a:solidFill>
              </a:rPr>
              <a:t>«Влияние музыкальной народной игры на физическое развитие детей 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дошкольного </a:t>
            </a:r>
            <a:r>
              <a:rPr lang="ru-RU" sz="2800" b="1" i="1" dirty="0">
                <a:solidFill>
                  <a:schemeClr val="accent3">
                    <a:lumMod val="50000"/>
                  </a:schemeClr>
                </a:solidFill>
              </a:rPr>
              <a:t>возраста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»</a:t>
            </a:r>
            <a:b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</a:rPr>
              <a:t>Музыкальный руководитель : </a:t>
            </a:r>
            <a:r>
              <a:rPr lang="ru-RU" sz="2000" b="1" i="1" dirty="0" err="1" smtClean="0">
                <a:solidFill>
                  <a:schemeClr val="accent3">
                    <a:lumMod val="50000"/>
                  </a:schemeClr>
                </a:solidFill>
              </a:rPr>
              <a:t>Дойкина</a:t>
            </a:r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</a:rPr>
              <a:t> Е.В.</a:t>
            </a:r>
            <a:endParaRPr lang="ru-RU" sz="20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91680" y="3068960"/>
            <a:ext cx="68407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обучении детей  музыкальным народным играм, музыкальные руководители используют различные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методы:</a:t>
            </a:r>
          </a:p>
          <a:p>
            <a:r>
              <a:rPr lang="ru-RU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-наглядно-слуховой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(выразительное исполнение музыки);</a:t>
            </a:r>
          </a:p>
          <a:p>
            <a:r>
              <a:rPr lang="ru-RU" i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наглядно-двигательный</a:t>
            </a:r>
            <a:r>
              <a:rPr lang="ru-RU" i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(показ игр, плясок, отдельных ритмических упражнений);</a:t>
            </a:r>
          </a:p>
          <a:p>
            <a:r>
              <a:rPr lang="ru-RU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словесный 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(указания, пояснения в ходе выполнения движений);</a:t>
            </a:r>
          </a:p>
          <a:p>
            <a:r>
              <a:rPr lang="ru-RU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упражнения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 многократные повторения,  варьирование знакомого материала; упражнения в умении воспринимать и передавать образ, продиктованный песней или музыкой.</a:t>
            </a:r>
          </a:p>
          <a:p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71600" y="2204864"/>
            <a:ext cx="712879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Музыкальные народные игры очень полезны для детей дошкольного возраста, они 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развивают: </a:t>
            </a:r>
          </a:p>
          <a:p>
            <a:pPr algn="ctr"/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-координацию, </a:t>
            </a:r>
          </a:p>
          <a:p>
            <a:pPr marL="342900" indent="-342900" algn="ctr">
              <a:buFontTx/>
              <a:buChar char="-"/>
            </a:pP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стимулируют кровообращение</a:t>
            </a:r>
          </a:p>
          <a:p>
            <a:pPr marL="342900" indent="-342900" algn="ctr">
              <a:buFontTx/>
              <a:buChar char="-"/>
            </a:pP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укрепляют  сердечно-сосудистую 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систему </a:t>
            </a:r>
          </a:p>
          <a:p>
            <a:pPr marL="342900" indent="-342900" algn="ctr">
              <a:buFontTx/>
              <a:buChar char="-"/>
            </a:pP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оказывают </a:t>
            </a:r>
            <a:r>
              <a:rPr lang="ru-RU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благотворное влияние на вестибулярный 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аппарат </a:t>
            </a:r>
          </a:p>
          <a:p>
            <a:pPr marL="342900" indent="-342900" algn="ctr">
              <a:buFontTx/>
              <a:buChar char="-"/>
            </a:pP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повышают </a:t>
            </a:r>
            <a:r>
              <a:rPr lang="ru-RU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активность головного 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мозга</a:t>
            </a:r>
          </a:p>
          <a:p>
            <a:pPr marL="342900" indent="-342900" algn="ctr">
              <a:buFontTx/>
              <a:buChar char="-"/>
            </a:pP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способствую </a:t>
            </a:r>
            <a:r>
              <a:rPr lang="ru-RU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развитию концентрации, координации, внимания и памяти</a:t>
            </a:r>
            <a:r>
              <a:rPr lang="ru-RU" sz="2800" dirty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285852" y="3645024"/>
            <a:ext cx="7358063" cy="2160240"/>
          </a:xfrm>
        </p:spPr>
        <p:txBody>
          <a:bodyPr/>
          <a:lstStyle/>
          <a:p>
            <a:r>
              <a:rPr lang="ru-RU" sz="2400" b="1" i="1" dirty="0">
                <a:solidFill>
                  <a:srgbClr val="FF0000"/>
                </a:solidFill>
              </a:rPr>
              <a:t>Здоровые дети  - в  здоровой семье,</a:t>
            </a:r>
            <a:br>
              <a:rPr lang="ru-RU" sz="2400" b="1" i="1" dirty="0">
                <a:solidFill>
                  <a:srgbClr val="FF0000"/>
                </a:solidFill>
              </a:rPr>
            </a:br>
            <a:r>
              <a:rPr lang="ru-RU" sz="2400" b="1" i="1" dirty="0">
                <a:solidFill>
                  <a:srgbClr val="FF0000"/>
                </a:solidFill>
              </a:rPr>
              <a:t>Здоровые семьи – в здоровой стране,</a:t>
            </a:r>
            <a:br>
              <a:rPr lang="ru-RU" sz="2400" b="1" i="1" dirty="0">
                <a:solidFill>
                  <a:srgbClr val="FF0000"/>
                </a:solidFill>
              </a:rPr>
            </a:br>
            <a:r>
              <a:rPr lang="ru-RU" sz="2400" b="1" i="1" dirty="0">
                <a:solidFill>
                  <a:srgbClr val="FF0000"/>
                </a:solidFill>
              </a:rPr>
              <a:t>Здоровые страны – планета здорова,</a:t>
            </a:r>
            <a:br>
              <a:rPr lang="ru-RU" sz="2400" b="1" i="1" dirty="0">
                <a:solidFill>
                  <a:srgbClr val="FF0000"/>
                </a:solidFill>
              </a:rPr>
            </a:br>
            <a:r>
              <a:rPr lang="ru-RU" sz="2400" b="1" i="1" dirty="0">
                <a:solidFill>
                  <a:srgbClr val="FF0000"/>
                </a:solidFill>
              </a:rPr>
              <a:t>Здоровье! Какое прекрасное слово!</a:t>
            </a:r>
            <a:br>
              <a:rPr lang="ru-RU" sz="2400" b="1" i="1" dirty="0">
                <a:solidFill>
                  <a:srgbClr val="FF0000"/>
                </a:solidFill>
              </a:rPr>
            </a:br>
            <a:r>
              <a:rPr lang="ru-RU" sz="2400" b="1" i="1" dirty="0">
                <a:solidFill>
                  <a:srgbClr val="FF0000"/>
                </a:solidFill>
              </a:rPr>
              <a:t>Так пусть на здоровой планете</a:t>
            </a:r>
            <a:br>
              <a:rPr lang="ru-RU" sz="2400" b="1" i="1" dirty="0">
                <a:solidFill>
                  <a:srgbClr val="FF0000"/>
                </a:solidFill>
              </a:rPr>
            </a:br>
            <a:r>
              <a:rPr lang="ru-RU" sz="2400" b="1" i="1" dirty="0">
                <a:solidFill>
                  <a:srgbClr val="FF0000"/>
                </a:solidFill>
              </a:rPr>
              <a:t>Растут здоровые дети!</a:t>
            </a:r>
            <a:br>
              <a:rPr lang="ru-RU" sz="2400" b="1" i="1" dirty="0">
                <a:solidFill>
                  <a:srgbClr val="FF0000"/>
                </a:solidFill>
              </a:rPr>
            </a:br>
            <a:r>
              <a:rPr lang="ru-RU" sz="16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16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sz="16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075165" y="2967335"/>
            <a:ext cx="499367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СПАСИБО</a:t>
            </a:r>
          </a:p>
          <a:p>
            <a:pPr algn="ctr"/>
            <a:r>
              <a:rPr lang="ru-RU" sz="5400" b="1" i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ЗА</a:t>
            </a:r>
          </a:p>
          <a:p>
            <a:pPr algn="ctr"/>
            <a:r>
              <a:rPr lang="ru-RU" sz="5400" b="1" i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51520" y="1988840"/>
            <a:ext cx="8496944" cy="4608512"/>
          </a:xfrm>
        </p:spPr>
        <p:txBody>
          <a:bodyPr/>
          <a:lstStyle/>
          <a:p>
            <a:pPr algn="just">
              <a:buNone/>
            </a:pP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1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Проблема физического развития подрастающего поколения сегодня рассматривается в качестве одной из приоритетных социально-педагогических задач. Отличное здоровье, крепкое и закалённое тело, сильная воля, формируемые в процессе занятий физической культурой и спортом, являются хорошей основой для интеллектуального и умственного развития ребёнка. </a:t>
            </a:r>
          </a:p>
          <a:p>
            <a:pPr algn="just">
              <a:buNone/>
            </a:pPr>
            <a:r>
              <a:rPr lang="ru-RU" sz="1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endParaRPr lang="ru-RU" sz="1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В дошкольном детстве происходит формирование разных по структуре и характеру основных движений. Это такие движения, как ходьба, бег, подпрыгивание, перепрыгивание, ползание, которые не только широко применяются детьми в самостоятельной деятельности, в творческих играх, но являются неотъемлемым элементом содержания организованных подвижных игр, начиная с самого раннего возраста. </a:t>
            </a:r>
          </a:p>
          <a:p>
            <a:pPr algn="just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4294967295"/>
          </p:nvPr>
        </p:nvSpPr>
        <p:spPr>
          <a:xfrm>
            <a:off x="251520" y="260648"/>
            <a:ext cx="7056784" cy="6336704"/>
          </a:xfrm>
        </p:spPr>
        <p:txBody>
          <a:bodyPr/>
          <a:lstStyle/>
          <a:p>
            <a:pPr>
              <a:buNone/>
            </a:pPr>
            <a:endParaRPr lang="ru-RU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0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Главными </a:t>
            </a:r>
            <a:r>
              <a:rPr lang="ru-RU" sz="2000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задачами музыкального руководителя в решении задач физического воспитания детей </a:t>
            </a:r>
            <a:r>
              <a:rPr lang="ru-RU" sz="20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являются:</a:t>
            </a:r>
          </a:p>
          <a:p>
            <a:pPr>
              <a:buFontTx/>
              <a:buChar char="-"/>
            </a:pPr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укрепление </a:t>
            </a:r>
            <a:r>
              <a:rPr lang="ru-RU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организма, </a:t>
            </a:r>
            <a:endParaRPr lang="ru-RU" sz="20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совершенствование движений</a:t>
            </a:r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FontTx/>
              <a:buChar char="-"/>
            </a:pPr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развитие у детей музыкальности </a:t>
            </a:r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основных ее компонентов </a:t>
            </a:r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эмоциональной отзывчивости, </a:t>
            </a:r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слуха) </a:t>
            </a:r>
          </a:p>
          <a:p>
            <a:pPr marL="0" indent="0">
              <a:buNone/>
            </a:pPr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Ребенок  </a:t>
            </a:r>
            <a:r>
              <a:rPr lang="ru-RU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учится воспринимать музыку, двигаться в соответствии с ее характером, средствами выразительности.</a:t>
            </a:r>
          </a:p>
          <a:p>
            <a:pPr>
              <a:buNone/>
            </a:pPr>
            <a:endParaRPr lang="ru-RU" sz="2400" dirty="0"/>
          </a:p>
          <a:p>
            <a:pPr>
              <a:buNone/>
            </a:pPr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39552" y="296652"/>
            <a:ext cx="10801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4294967295"/>
          </p:nvPr>
        </p:nvSpPr>
        <p:spPr>
          <a:xfrm>
            <a:off x="251520" y="260648"/>
            <a:ext cx="6553200" cy="6336704"/>
          </a:xfrm>
        </p:spPr>
        <p:txBody>
          <a:bodyPr/>
          <a:lstStyle/>
          <a:p>
            <a:pPr>
              <a:buNone/>
            </a:pPr>
            <a:r>
              <a:rPr lang="ru-RU" sz="2400" b="1" dirty="0">
                <a:solidFill>
                  <a:srgbClr val="002060"/>
                </a:solidFill>
              </a:rPr>
              <a:t>  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620688"/>
            <a:ext cx="691276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же влияет музыка на физическое воспитание дошкольников?</a:t>
            </a:r>
          </a:p>
          <a:p>
            <a:pPr algn="ctr"/>
            <a:endParaRPr lang="ru-RU" sz="2800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Выполнение физических упражнений под музыку является наиболее эффективной формой создания у детей правильного понимания характера движений, совершенствуется координация движений, улучшается осанка, повышается жизненный тонус - все это создает у ребенка бодрое, радостное настроение и благоприятно сказывается на состоянии организма в целом, подготавливает к различным видам деятельности. </a:t>
            </a:r>
          </a:p>
          <a:p>
            <a:endParaRPr lang="ru-RU" sz="2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Одним из таких видов деятельности на музыкальных занятиях  является 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народная музыкальная игра</a:t>
            </a:r>
            <a:r>
              <a:rPr lang="ru-RU" sz="2000" b="1" dirty="0">
                <a:solidFill>
                  <a:srgbClr val="FF0000"/>
                </a:solidFill>
              </a:rPr>
              <a:t>.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4294967295"/>
          </p:nvPr>
        </p:nvSpPr>
        <p:spPr>
          <a:xfrm>
            <a:off x="467544" y="2204864"/>
            <a:ext cx="8424936" cy="4320480"/>
          </a:xfrm>
        </p:spPr>
        <p:txBody>
          <a:bodyPr/>
          <a:lstStyle/>
          <a:p>
            <a:pPr>
              <a:buNone/>
            </a:pPr>
            <a:r>
              <a:rPr lang="ru-RU" sz="1800" b="1" i="1" dirty="0">
                <a:solidFill>
                  <a:srgbClr val="FF0000"/>
                </a:solidFill>
              </a:rPr>
              <a:t>  </a:t>
            </a:r>
            <a:r>
              <a:rPr lang="ru-RU" sz="1800" b="1" i="1" dirty="0">
                <a:solidFill>
                  <a:schemeClr val="accent3">
                    <a:lumMod val="50000"/>
                  </a:schemeClr>
                </a:solidFill>
              </a:rPr>
              <a:t>Игра – основная деятельность детей дошкольного возраста. </a:t>
            </a:r>
          </a:p>
          <a:p>
            <a:pPr>
              <a:buNone/>
            </a:pPr>
            <a:r>
              <a:rPr lang="ru-RU" sz="18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Музыкальная </a:t>
            </a:r>
            <a:r>
              <a:rPr lang="ru-RU" sz="1800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 (третий вид ритмики) </a:t>
            </a:r>
            <a:r>
              <a:rPr lang="ru-RU" sz="1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разновидность игровой деятельности в детском </a:t>
            </a:r>
            <a:r>
              <a:rPr lang="ru-RU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саду, важный </a:t>
            </a:r>
            <a:r>
              <a:rPr lang="ru-RU" sz="1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 музыкального развития</a:t>
            </a:r>
            <a:r>
              <a:rPr lang="ru-RU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Музыка </a:t>
            </a:r>
            <a:r>
              <a:rPr lang="ru-RU" sz="1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усиливает эмоциональную сторону игры, погружает ребенка в мир сказочных персонажей, знакомит народными традициями — все это углубляет восприятие и понимание музыкального произведения, помогает сформировать музыкально-ритмические и двигательные навыки.</a:t>
            </a:r>
            <a:endParaRPr lang="ru-RU" sz="1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Музыкальная игра </a:t>
            </a:r>
            <a:r>
              <a:rPr lang="ru-RU" sz="1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представляет собой особый раздел подвижных игр,</a:t>
            </a:r>
          </a:p>
          <a:p>
            <a:pPr>
              <a:buNone/>
            </a:pPr>
            <a:r>
              <a:rPr lang="ru-RU" sz="1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их особенность – согласование движение играющих с музыкой. 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4294967295"/>
          </p:nvPr>
        </p:nvSpPr>
        <p:spPr>
          <a:xfrm>
            <a:off x="251520" y="1916832"/>
            <a:ext cx="8352928" cy="4536504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sz="18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которые ставит перед собой музыкальный руководитель в проведении </a:t>
            </a:r>
            <a:r>
              <a:rPr lang="ru-RU" sz="18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музыкальных народных </a:t>
            </a:r>
            <a:r>
              <a:rPr lang="ru-RU" sz="18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игр:</a:t>
            </a:r>
          </a:p>
          <a:p>
            <a:pPr marL="0" indent="0">
              <a:buNone/>
            </a:pPr>
            <a:r>
              <a:rPr lang="ru-RU" sz="1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учить </a:t>
            </a:r>
            <a:r>
              <a:rPr lang="ru-RU" sz="1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детей воспринимать развитие музыкальных образов и выражать их в движениях, согласовывать движения с характе­ром музыки, наиболее яркими средствами выразительности;</a:t>
            </a:r>
          </a:p>
          <a:p>
            <a:pPr marL="0" indent="0">
              <a:buNone/>
            </a:pPr>
            <a:endParaRPr lang="ru-RU" sz="18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развивать </a:t>
            </a:r>
            <a:r>
              <a:rPr lang="ru-RU" sz="1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основы музыкальной культуры;</a:t>
            </a:r>
          </a:p>
          <a:p>
            <a:pPr marL="0" indent="0">
              <a:buNone/>
            </a:pPr>
            <a:r>
              <a:rPr lang="ru-RU" sz="1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развивать </a:t>
            </a:r>
            <a:r>
              <a:rPr lang="ru-RU" sz="1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музыкальные способности (эмоциональная отзыв­чивость на музыку, слуховые представления, чувство ритма);</a:t>
            </a:r>
            <a:br>
              <a:rPr lang="ru-RU" sz="1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учить </a:t>
            </a:r>
            <a:r>
              <a:rPr lang="ru-RU" sz="1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определять музыкальные жанры (марш, песня, танец), виды ритмики (игра, пляска, упражнение), различать простейшие музыкальные понятия (высокие и низкие звуки, быстрый, средний и медленный темп, громкая, умеренно громкая и тихая музыка и т- д.);</a:t>
            </a:r>
          </a:p>
          <a:p>
            <a:pPr algn="ctr">
              <a:buNone/>
            </a:pPr>
            <a:r>
              <a:rPr lang="ru-RU" sz="4000" b="1" i="1" dirty="0"/>
              <a:t/>
            </a:r>
            <a:br>
              <a:rPr lang="ru-RU" sz="4000" b="1" i="1" dirty="0"/>
            </a:br>
            <a:r>
              <a:rPr lang="ru-RU" sz="4000" b="1" i="1" dirty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528" y="1988840"/>
            <a:ext cx="8568952" cy="4464496"/>
          </a:xfrm>
        </p:spPr>
        <p:txBody>
          <a:bodyPr/>
          <a:lstStyle/>
          <a:p>
            <a:pPr algn="just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23488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1520" y="2132856"/>
            <a:ext cx="85689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-формировать красивую осанку, учить выразительным, пластичным движениям в игре, танце, хороводе и упражнении;</a:t>
            </a:r>
            <a:br>
              <a:rPr lang="ru-RU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-развивать творческие способности: учить оценивать собственное движение и товарища, придумывать «свой» игровой образ, персонаж и «свою» пляску, комбинируя различные элементы физкультурных упражнений, танцевальных и сюжетно-образных движений.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32078860"/>
              </p:ext>
            </p:extLst>
          </p:nvPr>
        </p:nvGraphicFramePr>
        <p:xfrm>
          <a:off x="251520" y="1340768"/>
          <a:ext cx="8892480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Стрелка вниз 10"/>
          <p:cNvSpPr/>
          <p:nvPr/>
        </p:nvSpPr>
        <p:spPr>
          <a:xfrm>
            <a:off x="4283968" y="2852936"/>
            <a:ext cx="72008" cy="1584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57791E-071A-435A-9D78-115F50E04F63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2304352"/>
            <a:ext cx="7488832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Подвижные 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(спортивные)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: 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«ГОРЕЛКИ»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«ЛОВИШКИ»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«ПРЯТКИ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«ЗВОНАРИ»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«БУБЕН»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Игры с водящим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: 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«ЗВОНАРИ»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«ОТГАДАЙ, ЧЕЙ ГОЛОСОК»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«МОРЕ ВОЛНУЕТСЯ»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«СИЖУ НА КАМУШКЕ»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Обрядовые 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(календарные)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: 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«КУКУШЕЧКА»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«РУЧЕЕК»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«ГОРИ, ГОРИ ЯСНО»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«СОЛНЫШКО»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«КОСТРОМА»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Трудовые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(бытовые)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: 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«ГОРШОК»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«КАРАВАЙ»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«КЛУБОЧЕК»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«МЕЛЬНИЦА»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отношению к природе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(природные)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: 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«СОРОКА»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«У МЕДВЕДЯ ВО БОРУ»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«ЗАИНЬКА»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«ПАУЧОК»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«ВОРОН»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«ОЛЕНЬ»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Игры-забавы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: 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«ИДЕТ КОЗА РОГАТАЯ»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«ЛАДУШКИ»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;</a:t>
            </a:r>
          </a:p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Драматические 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(с элементами театрализованных действий)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: 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«ЗАИНЬКА – ВЫХОДИ»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«ВОЛК – ВОЛЧОК»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«БАБКА –ЁЖКА»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«ДРЁМА»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90540"/>
      </p:ext>
    </p:extLst>
  </p:cSld>
  <p:clrMapOvr>
    <a:masterClrMapping/>
  </p:clrMapOvr>
</p:sld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</Template>
  <TotalTime>2253</TotalTime>
  <Words>1033</Words>
  <Application>Microsoft Office PowerPoint</Application>
  <PresentationFormat>Экран (4:3)</PresentationFormat>
  <Paragraphs>106</Paragraphs>
  <Slides>13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Шаблон 2</vt:lpstr>
      <vt:lpstr>«Влияние музыкальной народной игры на физическое развитие детей дошкольного возраста»  Музыкальный руководитель : Дойкина Е.В.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Здоровые дети  - в  здоровой семье, Здоровые семьи – в здоровой стране, Здоровые страны – планета здорова, Здоровье! Какое прекрасное слово! Так пусть на здоровой планете Растут здоровые дети! 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«Роль подвижных игр в развитии двигательной активности у детей дошкольного возраста»</dc:title>
  <dc:creator>Ларина Т.А. МАДОУ 74</dc:creator>
  <cp:keywords>Портфолио</cp:keywords>
  <cp:lastModifiedBy>admin</cp:lastModifiedBy>
  <cp:revision>229</cp:revision>
  <dcterms:created xsi:type="dcterms:W3CDTF">2015-05-13T11:38:31Z</dcterms:created>
  <dcterms:modified xsi:type="dcterms:W3CDTF">2023-11-25T12:21:24Z</dcterms:modified>
</cp:coreProperties>
</file>