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67" r:id="rId3"/>
    <p:sldId id="268" r:id="rId4"/>
    <p:sldId id="269" r:id="rId5"/>
    <p:sldId id="271" r:id="rId6"/>
    <p:sldId id="272" r:id="rId7"/>
    <p:sldId id="263" r:id="rId8"/>
    <p:sldId id="264" r:id="rId9"/>
    <p:sldId id="265" r:id="rId10"/>
    <p:sldId id="274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1777-6E34-4AA6-8F85-0E2412481924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0F63-FE86-4BFB-B055-EE8F36F5A9C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1777-6E34-4AA6-8F85-0E2412481924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0F63-FE86-4BFB-B055-EE8F36F5A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1777-6E34-4AA6-8F85-0E2412481924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0F63-FE86-4BFB-B055-EE8F36F5A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1777-6E34-4AA6-8F85-0E2412481924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0F63-FE86-4BFB-B055-EE8F36F5A9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1777-6E34-4AA6-8F85-0E2412481924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0F63-FE86-4BFB-B055-EE8F36F5A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1777-6E34-4AA6-8F85-0E2412481924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0F63-FE86-4BFB-B055-EE8F36F5A9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1777-6E34-4AA6-8F85-0E2412481924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0F63-FE86-4BFB-B055-EE8F36F5A9C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1777-6E34-4AA6-8F85-0E2412481924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0F63-FE86-4BFB-B055-EE8F36F5A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1777-6E34-4AA6-8F85-0E2412481924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0F63-FE86-4BFB-B055-EE8F36F5A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1777-6E34-4AA6-8F85-0E2412481924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0F63-FE86-4BFB-B055-EE8F36F5A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1777-6E34-4AA6-8F85-0E2412481924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0F63-FE86-4BFB-B055-EE8F36F5A9C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301777-6E34-4AA6-8F85-0E2412481924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0750F63-FE86-4BFB-B055-EE8F36F5A9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07904" y="2967335"/>
            <a:ext cx="95645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620688"/>
            <a:ext cx="790732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«Дидактическая игра-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 средство обучения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ошкольников с ОВЗ»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 descr="C:\Users\Людмила\AppData\Local\Microsoft\Windows\INetCache\IE\QVHVSYA4\300px-Chapayev_gam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98332"/>
            <a:ext cx="2762341" cy="22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9637" y="4229154"/>
            <a:ext cx="50148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Матвеева Л.А.</a:t>
            </a:r>
          </a:p>
          <a:p>
            <a:pPr algn="ctr"/>
            <a:r>
              <a:rPr lang="ru-RU" sz="2800" b="1" dirty="0"/>
              <a:t>в</a:t>
            </a:r>
            <a:r>
              <a:rPr lang="ru-RU" sz="2800" b="1" dirty="0" smtClean="0"/>
              <a:t>оспитатель ГБДОУ д\с №76</a:t>
            </a:r>
          </a:p>
          <a:p>
            <a:r>
              <a:rPr lang="ru-RU" sz="2800" b="1" dirty="0" smtClean="0"/>
              <a:t>Красносельского района</a:t>
            </a:r>
          </a:p>
          <a:p>
            <a:r>
              <a:rPr lang="ru-RU" sz="2800" b="1" dirty="0" err="1" smtClean="0"/>
              <a:t>г.Санкт</a:t>
            </a:r>
            <a:r>
              <a:rPr lang="ru-RU" sz="2800" b="1" dirty="0" smtClean="0"/>
              <a:t> -Петербург, 2017г.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059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08729"/>
            <a:ext cx="4998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Предметные игры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631949"/>
            <a:ext cx="8803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Дидактические игры на развитие цвета, формы, величины.</a:t>
            </a:r>
          </a:p>
          <a:p>
            <a:r>
              <a:rPr lang="ru-RU" dirty="0" smtClean="0"/>
              <a:t>«Цветные счётные палочки </a:t>
            </a:r>
            <a:r>
              <a:rPr lang="ru-RU" dirty="0" err="1" smtClean="0"/>
              <a:t>Кюзенера</a:t>
            </a:r>
            <a:r>
              <a:rPr lang="ru-RU" dirty="0" smtClean="0"/>
              <a:t>», «Блоки </a:t>
            </a:r>
            <a:r>
              <a:rPr lang="ru-RU" dirty="0" err="1" smtClean="0"/>
              <a:t>Дьенеша</a:t>
            </a:r>
            <a:r>
              <a:rPr lang="ru-RU" dirty="0" smtClean="0"/>
              <a:t>», «Сложи </a:t>
            </a:r>
          </a:p>
          <a:p>
            <a:r>
              <a:rPr lang="ru-RU" dirty="0"/>
              <a:t>у</a:t>
            </a:r>
            <a:r>
              <a:rPr lang="ru-RU" dirty="0" smtClean="0"/>
              <a:t>зор», «Математический планшет», «Разноцветные </a:t>
            </a:r>
            <a:r>
              <a:rPr lang="ru-RU" dirty="0" err="1" smtClean="0"/>
              <a:t>резиночки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69" y="1821948"/>
            <a:ext cx="2279089" cy="17093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52" y="1821948"/>
            <a:ext cx="2279088" cy="17093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08" y="2924944"/>
            <a:ext cx="2568285" cy="19262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69" y="4509121"/>
            <a:ext cx="2109099" cy="17637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52" y="4509120"/>
            <a:ext cx="2351614" cy="176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4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3" y="-171400"/>
            <a:ext cx="9144000" cy="7029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484784"/>
            <a:ext cx="82809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828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4576" y="260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Игра — это искра, зажигающая огонёк пытливости и любознательности. В. А. Сухомлинский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0120" y="1772816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Дидактической игре в логопедической практической деятельности, следует уделять особое внимание, так как она имеет большое значение для воспитания детей с ОНР. </a:t>
            </a:r>
            <a:endParaRPr lang="ru-RU" sz="2000" dirty="0" smtClean="0"/>
          </a:p>
          <a:p>
            <a:r>
              <a:rPr lang="ru-RU" sz="2000" dirty="0" smtClean="0"/>
              <a:t>Кроме </a:t>
            </a:r>
            <a:r>
              <a:rPr lang="ru-RU" sz="2000" dirty="0"/>
              <a:t>речевого развития, в игре осуществляется познавательное развитие детей, так как дидактическая игра способствует расширению представлений об окружающей действительности, совершенствованию внимания, памяти, наблюдательности и мышления. </a:t>
            </a:r>
            <a:endParaRPr lang="ru-RU" sz="2000" dirty="0" smtClean="0"/>
          </a:p>
          <a:p>
            <a:r>
              <a:rPr lang="ru-RU" sz="2000" dirty="0" smtClean="0"/>
              <a:t>Игра </a:t>
            </a:r>
            <a:r>
              <a:rPr lang="ru-RU" sz="2000" dirty="0"/>
              <a:t>развивает язык, а язык организует игру. Главное назначение игр — развитие ребенка, коррекция того, что в нем заложено и проявлено, вывод ребенка на творческое, экспериментальное поведение. </a:t>
            </a:r>
          </a:p>
        </p:txBody>
      </p:sp>
    </p:spTree>
    <p:extLst>
      <p:ext uri="{BB962C8B-B14F-4D97-AF65-F5344CB8AC3E}">
        <p14:creationId xmlns:p14="http://schemas.microsoft.com/office/powerpoint/2010/main" val="204423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52736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Дидактические игры используются в организованной  и в самостоятельной деятельности детей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Благодаря использованию дидактических игр процесс обучения проходит в доступной и привлекательной для детей дошкольного возраста игровой форме.</a:t>
            </a:r>
          </a:p>
          <a:p>
            <a:r>
              <a:rPr lang="ru-RU" sz="2000" dirty="0"/>
              <a:t> Дидактическая игра развивает речь детей: пополняется и активизируется словарь, формируется правильное звукопроизношение, развивается связная речь, умение правильно выражать свои мысли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Таким образом, роль дидактических игр в речевом развитии дошкольников имеет огромное значение. С их помощью они получают необходимые знания.</a:t>
            </a:r>
          </a:p>
          <a:p>
            <a:r>
              <a:rPr lang="ru-RU" sz="2000" dirty="0"/>
              <a:t> Играя в дидактические игры, мы способствуем раскрытию интеллектуального и творческого потенциала и активности.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5458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dirty="0"/>
              <a:t>Использование дидактических игр позволит: </a:t>
            </a:r>
            <a:r>
              <a:rPr lang="ru-RU" sz="2000" dirty="0">
                <a:solidFill>
                  <a:srgbClr val="FF0000"/>
                </a:solidFill>
              </a:rPr>
              <a:t>‒ научить детей классифицировать предметы, явления и т. д. ‒ обобщить и дифференцировать предметы, явления, понятия; ‒ научить планировать свою деятельность; ‒ научить детей самоконтролю; ‒ развить познавательные способности каждого ребенка; ‒ создать положительную мотивацию обучения; ‒ развить волевую сферу ребенка; ‒ создать обстановку эмоционального подъема, комфортности для каждого ребенка.</a:t>
            </a:r>
          </a:p>
          <a:p>
            <a:r>
              <a:rPr lang="ru-RU" sz="2000" dirty="0"/>
              <a:t> С помощью дидактической игры дети приобретут новые знания: общаясь со взрослыми и со сверстниками, в процессе наблюдения за играющими, их высказываниями, действиями, они получат много новой для себя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93866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843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Дидактическая игра имеет определенную структуру независимо от вида, отличающую ее от других видов игр и </a:t>
            </a:r>
            <a:r>
              <a:rPr lang="ru-RU" b="1" dirty="0" smtClean="0"/>
              <a:t>упражнений</a:t>
            </a:r>
          </a:p>
          <a:p>
            <a:endParaRPr lang="ru-RU" b="1" dirty="0"/>
          </a:p>
          <a:p>
            <a:pPr algn="ctr"/>
            <a:r>
              <a:rPr lang="ru-RU" b="1" dirty="0"/>
              <a:t> </a:t>
            </a:r>
            <a:r>
              <a:rPr lang="ru-RU" b="1" dirty="0">
                <a:solidFill>
                  <a:srgbClr val="FF0000"/>
                </a:solidFill>
              </a:rPr>
              <a:t>Структуру дидактической игры образуют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b="1" dirty="0"/>
              <a:t>1) основные компоненты — </a:t>
            </a:r>
            <a:r>
              <a:rPr lang="ru-RU" b="1" dirty="0">
                <a:solidFill>
                  <a:srgbClr val="0070C0"/>
                </a:solidFill>
              </a:rPr>
              <a:t>дидактические и игровые задачи, игровые действия</a:t>
            </a:r>
            <a:r>
              <a:rPr lang="ru-RU" b="1" dirty="0" smtClean="0">
                <a:solidFill>
                  <a:srgbClr val="0070C0"/>
                </a:solidFill>
              </a:rPr>
              <a:t>;</a:t>
            </a:r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b="1" dirty="0"/>
              <a:t>2) дополнительные компоненты — </a:t>
            </a:r>
            <a:r>
              <a:rPr lang="ru-RU" b="1" dirty="0">
                <a:solidFill>
                  <a:srgbClr val="0070C0"/>
                </a:solidFill>
              </a:rPr>
              <a:t>сюжет, роль. </a:t>
            </a:r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/>
          </a:p>
          <a:p>
            <a:r>
              <a:rPr lang="ru-RU" b="1" dirty="0" smtClean="0"/>
              <a:t>Существенным </a:t>
            </a:r>
            <a:r>
              <a:rPr lang="ru-RU" b="1" dirty="0"/>
              <a:t>элементом дидактической игры являются </a:t>
            </a:r>
            <a:r>
              <a:rPr lang="ru-RU" b="1" dirty="0">
                <a:solidFill>
                  <a:srgbClr val="0070C0"/>
                </a:solidFill>
              </a:rPr>
              <a:t>правила.</a:t>
            </a:r>
            <a:r>
              <a:rPr lang="ru-RU" b="1" dirty="0"/>
              <a:t> Выполнение правил обеспечивает реализацию игрового содержания. Соблюдение правил выступает непременным условием решения игровой и дидактической задачи.</a:t>
            </a:r>
          </a:p>
        </p:txBody>
      </p:sp>
    </p:spTree>
    <p:extLst>
      <p:ext uri="{BB962C8B-B14F-4D97-AF65-F5344CB8AC3E}">
        <p14:creationId xmlns:p14="http://schemas.microsoft.com/office/powerpoint/2010/main" val="413862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843" y="651460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dirty="0"/>
              <a:t>По характеру используемого материала дидактические игры условно делятся на игры с предметами, настольно-печатные игры и словесные </a:t>
            </a:r>
            <a:r>
              <a:rPr lang="ru-RU" b="1" dirty="0" smtClean="0"/>
              <a:t>игры.</a:t>
            </a:r>
          </a:p>
          <a:p>
            <a:endParaRPr lang="ru-RU" b="1" dirty="0"/>
          </a:p>
          <a:p>
            <a:pPr marL="342900" indent="-342900">
              <a:buAutoNum type="arabicParenR"/>
            </a:pPr>
            <a:r>
              <a:rPr lang="ru-RU" b="1" dirty="0" smtClean="0">
                <a:solidFill>
                  <a:srgbClr val="FF0000"/>
                </a:solidFill>
              </a:rPr>
              <a:t>предметные </a:t>
            </a:r>
            <a:r>
              <a:rPr lang="ru-RU" b="1" dirty="0">
                <a:solidFill>
                  <a:srgbClr val="FF0000"/>
                </a:solidFill>
              </a:rPr>
              <a:t>игры </a:t>
            </a:r>
            <a:r>
              <a:rPr lang="ru-RU" b="1" dirty="0"/>
              <a:t>— это игры с народной игрушкой (деревянные конусы из одноцветных и разноцветных колец, бочонки, шары, матрешки, грибки и др.) Дидактической игрой, мозаикой, различными природными материалами (листья, семена и т. Д.). Эти игры развивают у детей восприятие цвета, величины, формы</a:t>
            </a:r>
            <a:r>
              <a:rPr lang="ru-RU" b="1" dirty="0" smtClean="0"/>
              <a:t>.</a:t>
            </a:r>
          </a:p>
          <a:p>
            <a:pPr marL="342900" indent="-342900">
              <a:buAutoNum type="arabicParenR"/>
            </a:pPr>
            <a:endParaRPr lang="ru-RU" b="1" dirty="0"/>
          </a:p>
          <a:p>
            <a:r>
              <a:rPr lang="ru-RU" b="1" dirty="0"/>
              <a:t> 2) </a:t>
            </a:r>
            <a:r>
              <a:rPr lang="ru-RU" b="1" dirty="0">
                <a:solidFill>
                  <a:srgbClr val="FF0000"/>
                </a:solidFill>
              </a:rPr>
              <a:t>настольно-печатные —</a:t>
            </a:r>
            <a:r>
              <a:rPr lang="ru-RU" b="1" dirty="0"/>
              <a:t> направлены на уточнение представлений об окружающем, систематизацию знаний, развивают мыслительные процессы и операции (анализ, синтез, обобщение, классификацию и др.). </a:t>
            </a:r>
            <a:endParaRPr lang="ru-RU" b="1" dirty="0" smtClean="0"/>
          </a:p>
          <a:p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0543" y="4898777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dirty="0"/>
              <a:t>3</a:t>
            </a:r>
            <a:r>
              <a:rPr lang="ru-RU" b="1" dirty="0">
                <a:solidFill>
                  <a:srgbClr val="FF0000"/>
                </a:solidFill>
              </a:rPr>
              <a:t>) словесные игры </a:t>
            </a:r>
            <a:r>
              <a:rPr lang="ru-RU" b="1" dirty="0"/>
              <a:t>— в эту группу входит большое количество народных игр типа «краски», «черное и белое</a:t>
            </a:r>
            <a:r>
              <a:rPr lang="ru-RU" b="1" dirty="0" smtClean="0"/>
              <a:t>», а также  «угадай по описанию», «путаница» «разгадай загадку», и </a:t>
            </a:r>
            <a:r>
              <a:rPr lang="ru-RU" b="1" dirty="0"/>
              <a:t>др. Игры развивают внимание, сообразительность, быстроту реакции, связную речь.</a:t>
            </a:r>
          </a:p>
        </p:txBody>
      </p:sp>
    </p:spTree>
    <p:extLst>
      <p:ext uri="{BB962C8B-B14F-4D97-AF65-F5344CB8AC3E}">
        <p14:creationId xmlns:p14="http://schemas.microsoft.com/office/powerpoint/2010/main" val="173461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7064" y="1124744"/>
            <a:ext cx="72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dirty="0"/>
              <a:t>Дошкольники с ОВЗ крайне быстро утомляются, не способны к длительному сосредоточению. Поэтому требуется особая организация рабочего места ребёнка во время занятий.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Целесообразно </a:t>
            </a:r>
            <a:r>
              <a:rPr lang="ru-RU" sz="2400" dirty="0"/>
              <a:t>располагать игрушки и пособия в разных частях помещения, чтобы педагог и ребёнок могли буквально переходить от одной группы пособий к другой. Это позволяет увеличивать продолжительность продуктивной работы, предотвращать переутомление ребёнка</a:t>
            </a:r>
          </a:p>
        </p:txBody>
      </p:sp>
    </p:spTree>
    <p:extLst>
      <p:ext uri="{BB962C8B-B14F-4D97-AF65-F5344CB8AC3E}">
        <p14:creationId xmlns:p14="http://schemas.microsoft.com/office/powerpoint/2010/main" val="311484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984775" cy="3212976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Подбор дидактических игр.</a:t>
            </a:r>
            <a:r>
              <a:rPr lang="ru-RU" sz="3600" dirty="0" smtClean="0">
                <a:latin typeface="Calibri" pitchFamily="34" charset="0"/>
              </a:rPr>
              <a:t/>
            </a:r>
            <a:br>
              <a:rPr lang="ru-RU" sz="3600" dirty="0" smtClean="0">
                <a:latin typeface="Calibri" pitchFamily="34" charset="0"/>
              </a:rPr>
            </a:br>
            <a:r>
              <a:rPr lang="ru-RU" sz="3600" dirty="0" smtClean="0">
                <a:latin typeface="Calibri" pitchFamily="34" charset="0"/>
              </a:rPr>
              <a:t>Настольно- печатные игры.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74883"/>
            <a:ext cx="3345873" cy="250628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947" y="3056979"/>
            <a:ext cx="3345873" cy="2506287"/>
          </a:xfrm>
        </p:spPr>
      </p:pic>
      <p:sp>
        <p:nvSpPr>
          <p:cNvPr id="4" name="TextBox 3"/>
          <p:cNvSpPr txBox="1"/>
          <p:nvPr/>
        </p:nvSpPr>
        <p:spPr>
          <a:xfrm>
            <a:off x="251520" y="5572786"/>
            <a:ext cx="10122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1028368" y="1822659"/>
            <a:ext cx="7017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Дидактические игры на развитие фонематических процессов</a:t>
            </a:r>
          </a:p>
          <a:p>
            <a:pPr algn="ctr"/>
            <a:r>
              <a:rPr lang="ru-RU" sz="2000" dirty="0" smtClean="0"/>
              <a:t>«Поймай на тучку капельку», «Собери букет»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5224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186404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3057841" cy="229053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00808"/>
            <a:ext cx="3057841" cy="2290531"/>
          </a:xfrm>
        </p:spPr>
      </p:pic>
      <p:sp>
        <p:nvSpPr>
          <p:cNvPr id="3" name="TextBox 2"/>
          <p:cNvSpPr txBox="1"/>
          <p:nvPr/>
        </p:nvSpPr>
        <p:spPr>
          <a:xfrm>
            <a:off x="179512" y="332656"/>
            <a:ext cx="85689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Дидактические игры на развитие психических процессов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 (мышление ,внимание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ru-RU" dirty="0" smtClean="0"/>
              <a:t>«Четвертый лишний», «Подбери к предмету признак», «Расшифруй слово»,</a:t>
            </a:r>
          </a:p>
          <a:p>
            <a:pPr algn="ctr"/>
            <a:r>
              <a:rPr lang="ru-RU" dirty="0" smtClean="0"/>
              <a:t>«Слоговое лото»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93096"/>
            <a:ext cx="3061427" cy="22960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80002"/>
            <a:ext cx="3096344" cy="23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9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224</TotalTime>
  <Words>711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Подбор дидактических игр. Настольно- печатные игры.</vt:lpstr>
      <vt:lpstr> 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Людмила</cp:lastModifiedBy>
  <cp:revision>34</cp:revision>
  <dcterms:created xsi:type="dcterms:W3CDTF">2017-04-16T08:08:44Z</dcterms:created>
  <dcterms:modified xsi:type="dcterms:W3CDTF">2017-05-11T20:06:35Z</dcterms:modified>
</cp:coreProperties>
</file>