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75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EEF144-D03B-4FFF-8C78-C2F3BA189D3E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2C3EE8-4789-4874-AFFA-F4CF37356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5A8E52-D658-436A-BAE9-9344A0204B6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51744-DB97-4FE3-B847-6C352DFCD48D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D9594-5757-4ADA-8ADD-553CCD58F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D3338-A470-41A3-BA9E-7EC04F168AB0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0C558-C537-4C63-A477-79BBBB1D7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AB49E-8538-40E8-B3E8-1740BF1CA11C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D3FFF-3F7B-4617-9C28-212100BC7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65B5A-9180-4AC9-896B-918BF7B71C13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554A4-1AB9-41EE-AB51-00D18DEAA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4B87F-03F4-4E3A-96D9-7C0FC29A7A89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48647-9B54-4B99-A7C4-B5B89AFC7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D8C6-D1A1-40D2-8B32-CA2964195528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D58BD-58EF-46A0-A0DF-F2B083083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892C1-CEEA-485E-A607-58AABC779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D7813-C231-4FB1-93ED-FD5CE8799EB1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D15B-6CF4-487A-A4AB-D75C6CDA0AE4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F5834-F909-499C-BB40-9BB2D3F71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F9A71-6857-4AA0-98E9-C602892DD5EB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A1987-8F36-448E-813C-3E8D50E81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4D21E-2C99-4964-98B5-9A0EF09D029F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85AE4-C4DC-45A4-ADF3-67940695F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2A558-5F46-46E4-AEEB-2E37B63CD6C4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F6668-D354-4546-8E1F-F22BD1318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6974DBC-5E5D-404F-B9B5-0756593458F6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BB49413-9592-4521-BB57-6C34269F9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58" r:id="rId4"/>
    <p:sldLayoutId id="2147483662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765175"/>
            <a:ext cx="8305800" cy="5759450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err="1" smtClean="0">
                <a:solidFill>
                  <a:schemeClr val="tx1"/>
                </a:solidFill>
              </a:rPr>
              <a:t>Портфолио</a:t>
            </a:r>
            <a:r>
              <a:rPr lang="ru-RU" sz="1400" dirty="0" smtClean="0">
                <a:solidFill>
                  <a:schemeClr val="tx1"/>
                </a:solidFill>
              </a:rPr>
              <a:t> проекта – это папка, в которой собраны все рабочие материалы, в том числе черновики, планы, отчеты и другое.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Этапы работы: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1.  Обозначается проблема. Из проблемы вытекает цель и задачи. Вам надо ответить на вопросы: для чего создается данный проект? Чем вызвана необходимость его создания? Существует ли на самом деле потребность в этом проекте? Как в дальнейшем будет использоваться данный проект? Кто выступит в роли той целевой группы, для которой создается данный проект? Найдет ли он своих потребителей?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	Этап теоретический. На первом этапе осуществляется выбор проблемной области, постановка задач, определяется конечный вид создаваемого программного продукта, его назначение(чаще всего учебное) и круг пользователей, происходит формирование состава проектной бригада и распределение обязанностей. При этом соблюдается главный педагогический принцип: как можно полнее учесть интересы школьников, как можно ближе подойти к волнующим их проблемам, подобрать посильную задачу, способствующую развитию и становлению личности. Этот этап завершается формулировкой темы проекта и определением вида его завершенной формы, написание краткой аннотации проекта.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Цель создания проекта: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	Для достижения этой цели решались определенные задачи.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	На этом этапе ведется работа по воплощению в жизнь поставленных задач, которая требует от всех участников предельной исполнительности, слаженности в действиях, а также значительных усилий от руководителя проекта по координации деятельности участников проекта и постоянного контроля за ходом и сроками производимых работ.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16632"/>
            <a:ext cx="8305800" cy="5760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mtClean="0"/>
              <a:t>Структура работы над проектом</a:t>
            </a:r>
            <a:endParaRPr lang="ru-RU"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sz="5400" i="1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z="5400" i="1" smtClean="0"/>
              <a:t>Проект  ученицы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5400" i="1" smtClean="0"/>
              <a:t>3 «б» класса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5400" i="1" smtClean="0"/>
              <a:t>Пановой Полины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smtClean="0"/>
              <a:t>Басни и баснописцы</a:t>
            </a:r>
            <a:endParaRPr lang="ru-RU" sz="60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7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7" name="Picture 2" descr="D:\Школа\БАСНИ И ПИСАТЕЛИ\1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598613"/>
            <a:ext cx="8229600" cy="31591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1" name="Picture 2" descr="D:\Школа\БАСНИ И ПИСАТЕЛИ\5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620713"/>
            <a:ext cx="5283200" cy="5907087"/>
          </a:xfrm>
          <a:solidFill>
            <a:schemeClr val="accent1"/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5" name="Picture 2" descr="D:\Школа\БАСНИ И ПИСАТЕЛИ\2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476250"/>
            <a:ext cx="4606925" cy="59070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9" name="Picture 2" descr="D:\Школа\БАСНИ И ПИСАТЕЛИ\6.bm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284288"/>
            <a:ext cx="8229600" cy="37163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7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7" name="Picture 2" descr="D:\Школа\БАСНИ И ПИСАТЕЛИ\3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476250"/>
            <a:ext cx="5813425" cy="58356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1" name="Picture 2" descr="D:\Школа\БАСНИ И ПИСАТЕЛИ\7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898525"/>
            <a:ext cx="8229600" cy="44878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7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5" name="Picture 2" descr="D:\Школа\БАСНИ И ПИСАТЕЛИ\4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774700"/>
            <a:ext cx="8229600" cy="48069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79" name="Picture 2" descr="D:\Школа\БАСНИ И ПИСАТЕЛИ\8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357313"/>
            <a:ext cx="8229600" cy="357028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sz="5400" i="1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z="5400" i="1" smtClean="0"/>
              <a:t>Проект учеников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5400" i="1" smtClean="0"/>
              <a:t>3 «б» класса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5400" i="1" smtClean="0"/>
              <a:t>Минина Данила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5400" i="1" smtClean="0"/>
              <a:t>Алентьева Александра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b="1" smtClean="0"/>
              <a:t>Викторина</a:t>
            </a:r>
            <a:endParaRPr lang="ru-RU" sz="66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1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6553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	«Лиха беда - начало», - гласит народная мудрость. Действительно, очень трудно порой бывает сделать первый шаг. Вроде бы все оговорено, задача каждого определена и осознана, но зачастую не хватает духу (знаний, навыков, времени, самостоятельности) начать. Дело руководителя проекта – помочь ученику приступить к практической реализации проекта. Зачастую для этого необходимо тщательно спланировать собственные учебные знания, снабдить учащихся дополнительной литературой и всем необходимым, провести консультации.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b="1" smtClean="0"/>
              <a:t>Ожидаемые результаты: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2.  Условия реализации проекта (что имеется для реализации: человеческий ресурс, пособия, программы и т.д.)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3.  Планирование. Оно созвучно с задачами.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4.  Теоретическая основа. Поиск информации по теме проекта.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5.  Продукт деятельности. Этап предварительной защиты. На данном этапе выявляются недоработки, намечаются пути устранения выявленных недостатков, производится отладка продукта, готовится его документация.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6.  Презентация.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7.  Дальнейшее развитие проекта и планирование новых задач.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8.  Используемая литература.</a:t>
            </a:r>
          </a:p>
          <a:p>
            <a:pPr eaLnBrk="1" hangingPunct="1">
              <a:buFont typeface="Wingdings 2" pitchFamily="18" charset="2"/>
              <a:buNone/>
            </a:pPr>
            <a:endParaRPr lang="ru-RU" sz="14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	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/>
              <a:t> Из каких басен взяты эти строки?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06862"/>
          </a:xfrm>
        </p:spPr>
        <p:txBody>
          <a:bodyPr/>
          <a:lstStyle/>
          <a:p>
            <a:pPr eaLnBrk="1" hangingPunct="1"/>
            <a:r>
              <a:rPr lang="ru-RU" smtClean="0"/>
              <a:t>а) «Да только воз и ныне там»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б) «Не оставь меня, кум милый!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Дай ты мне собраться с силой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И до вешних только дней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Прокорми и обогрей!»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2016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0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669088"/>
          </a:xfrm>
        </p:spPr>
        <p:txBody>
          <a:bodyPr/>
          <a:lstStyle/>
          <a:p>
            <a:pPr eaLnBrk="1" hangingPunct="1"/>
            <a:r>
              <a:rPr lang="ru-RU" sz="2800" smtClean="0"/>
              <a:t>в) А вы, друзья, как ни садитесь,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        Все в музыканты не годитесь.</a:t>
            </a:r>
          </a:p>
          <a:p>
            <a:pPr eaLnBrk="1" hangingPunct="1"/>
            <a:endParaRPr lang="ru-RU" sz="2800" smtClean="0"/>
          </a:p>
          <a:p>
            <a:pPr eaLnBrk="1" hangingPunct="1"/>
            <a:r>
              <a:rPr lang="ru-RU" sz="2800" smtClean="0"/>
              <a:t>г) Вертит очками так и сяк: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       То к темю их прижмёт,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       То их на хвост нанижет,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       То их понюхает, то их полижет;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      Очки не действуют никак.</a:t>
            </a:r>
          </a:p>
          <a:p>
            <a:pPr eaLnBrk="1" hangingPunct="1"/>
            <a:endParaRPr lang="ru-RU" sz="2800" smtClean="0"/>
          </a:p>
          <a:p>
            <a:pPr eaLnBrk="1" hangingPunct="1"/>
            <a:r>
              <a:rPr lang="ru-RU" sz="2800" smtClean="0"/>
              <a:t>д) У сильного всегда бессильный виноват: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       Тому в истории мы тьму примеров слышим,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       Но мы Истории не пишем.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74663" y="352425"/>
            <a:ext cx="8212137" cy="746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0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26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е) Голубушка! Как хороша!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    Ну что за шейка, что за глазки!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    Рассказывать, так, право, сказки!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ж) Он порча, он чума, он язва здешних       мест!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    (А Васька слушает да ест.)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з) Вот то-то мне и духу придаёт,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    Что я совсем без драки,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    Могу попасть в такие забияки… 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Продолжите </a:t>
            </a:r>
            <a:r>
              <a:rPr lang="ru-RU" b="1" dirty="0" smtClean="0"/>
              <a:t> начатую  басню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600200"/>
            <a:ext cx="7329487" cy="4530725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z="3200" smtClean="0"/>
              <a:t>Попрыгунья Стрекоза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smtClean="0"/>
              <a:t>   Лето красное пропела.....</a:t>
            </a:r>
          </a:p>
          <a:p>
            <a:pPr eaLnBrk="1" hangingPunct="1"/>
            <a:endParaRPr lang="ru-RU" sz="3200" smtClean="0"/>
          </a:p>
          <a:p>
            <a:pPr eaLnBrk="1" hangingPunct="1"/>
            <a:endParaRPr lang="ru-RU" sz="3200" smtClean="0"/>
          </a:p>
          <a:p>
            <a:pPr eaLnBrk="1" hangingPunct="1"/>
            <a:r>
              <a:rPr lang="ru-RU" sz="3200" smtClean="0"/>
              <a:t>По улицам слона водили,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smtClean="0"/>
              <a:t>   Как, видно, на показ.......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8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0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404813"/>
            <a:ext cx="7354887" cy="572135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z="3200" smtClean="0"/>
              <a:t>Однажды Лебедь, Рак да Щука,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smtClean="0"/>
              <a:t>   Везти с поклажей воз взялись....</a:t>
            </a:r>
          </a:p>
          <a:p>
            <a:pPr eaLnBrk="1" hangingPunct="1"/>
            <a:endParaRPr lang="ru-RU" sz="3200" smtClean="0"/>
          </a:p>
          <a:p>
            <a:pPr eaLnBrk="1" hangingPunct="1"/>
            <a:endParaRPr lang="ru-RU" sz="3200" smtClean="0"/>
          </a:p>
          <a:p>
            <a:pPr eaLnBrk="1" hangingPunct="1"/>
            <a:r>
              <a:rPr lang="ru-RU" sz="3200" smtClean="0"/>
              <a:t>Вороне где-то бог послал кусочек сыру:</a:t>
            </a:r>
            <a:endParaRPr lang="en-US" sz="3200" smtClean="0"/>
          </a:p>
          <a:p>
            <a:pPr eaLnBrk="1" hangingPunct="1">
              <a:buFont typeface="Wingdings" pitchFamily="2" charset="2"/>
              <a:buNone/>
            </a:pPr>
            <a:r>
              <a:rPr lang="ru-RU" sz="3200" smtClean="0"/>
              <a:t>   </a:t>
            </a:r>
            <a:r>
              <a:rPr lang="en-US" sz="3200" smtClean="0"/>
              <a:t>На</a:t>
            </a:r>
            <a:r>
              <a:rPr lang="ru-RU" sz="3200" smtClean="0"/>
              <a:t> </a:t>
            </a:r>
            <a:r>
              <a:rPr lang="en-US" sz="3200" smtClean="0"/>
              <a:t>ель Ворона взгромоздясь.....</a:t>
            </a:r>
            <a:endParaRPr lang="ru-RU" sz="3200" smtClean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/>
              <a:t>Какой герой чаще всех </a:t>
            </a: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>встречается </a:t>
            </a:r>
            <a:r>
              <a:rPr lang="ru-RU" sz="4000" b="1"/>
              <a:t>в баснях?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4337050"/>
            <a:ext cx="2205038" cy="2520950"/>
          </a:xfrm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484313"/>
            <a:ext cx="23780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4437063"/>
            <a:ext cx="237648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412875"/>
            <a:ext cx="19923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1557338"/>
            <a:ext cx="19177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/>
              <a:t>В каких баснях встречается Мартышка?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t="10022"/>
          <a:stretch>
            <a:fillRect/>
          </a:stretch>
        </p:blipFill>
        <p:spPr>
          <a:xfrm>
            <a:off x="468313" y="1701800"/>
            <a:ext cx="3600450" cy="2424113"/>
          </a:xfrm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 t="17511"/>
          <a:stretch>
            <a:fillRect/>
          </a:stretch>
        </p:blipFill>
        <p:spPr bwMode="auto">
          <a:xfrm>
            <a:off x="4787900" y="1700213"/>
            <a:ext cx="39608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4221163"/>
            <a:ext cx="3744913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/>
              <a:t>Какие </a:t>
            </a:r>
            <a:r>
              <a:rPr lang="ru-RU" sz="4000" b="1" dirty="0" smtClean="0"/>
              <a:t> герои  встречаются  в  </a:t>
            </a:r>
            <a:r>
              <a:rPr lang="ru-RU" sz="4000" b="1" dirty="0"/>
              <a:t>басне «Квартет»?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484313"/>
            <a:ext cx="6911975" cy="5040312"/>
          </a:xfr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sz="5400" i="1" smtClean="0"/>
          </a:p>
          <a:p>
            <a:pPr algn="ctr" eaLnBrk="1" hangingPunct="1">
              <a:buFont typeface="Wingdings 2" pitchFamily="18" charset="2"/>
              <a:buNone/>
            </a:pPr>
            <a:endParaRPr lang="ru-RU" sz="5400" i="1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z="5400" i="1" smtClean="0"/>
              <a:t>Ученики  3 «б» класса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/>
              <a:t>Иллюстрация  </a:t>
            </a:r>
            <a:r>
              <a:rPr lang="ru-RU" sz="6000" b="1" dirty="0" smtClean="0"/>
              <a:t>басни</a:t>
            </a:r>
            <a:endParaRPr lang="ru-RU" sz="60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Pictures\картинки\y_ad2828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125538"/>
            <a:ext cx="6985000" cy="5235575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/>
              <a:t>Басня «Лебедь, Рак и Щука».</a:t>
            </a:r>
            <a:endParaRPr lang="ru-RU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6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0708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МАОУ «Гимназия «Новоскул»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mtClean="0"/>
          </a:p>
          <a:p>
            <a:pPr algn="ctr" eaLnBrk="1" hangingPunct="1">
              <a:buFont typeface="Wingdings 2" pitchFamily="18" charset="2"/>
              <a:buNone/>
            </a:pPr>
            <a:endParaRPr lang="ru-RU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z="5400" smtClean="0"/>
              <a:t>Проект по теме «Басни»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480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smtClean="0"/>
              <a:t>3 «б» класса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mtClean="0"/>
          </a:p>
          <a:p>
            <a:pPr algn="ctr" eaLnBrk="1" hangingPunct="1">
              <a:buFont typeface="Wingdings 2" pitchFamily="18" charset="2"/>
              <a:buNone/>
            </a:pPr>
            <a:endParaRPr lang="ru-RU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Научный руководитель проекта: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Учитель высшей категории Абрамчук В.И.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/>
              <a:t>Басня «Стрекоза и муравей».</a:t>
            </a:r>
            <a:endParaRPr lang="ru-RU" b="1"/>
          </a:p>
        </p:txBody>
      </p:sp>
      <p:pic>
        <p:nvPicPr>
          <p:cNvPr id="36867" name="Picture 2" descr="C:\Users\user\Pictures\картинки\y_9cfcbfe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981075"/>
            <a:ext cx="7343775" cy="550545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sz="5400" i="1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z="5400" i="1" smtClean="0"/>
              <a:t>Проект ученицы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5400" i="1" smtClean="0"/>
              <a:t>3 «б» класса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5400" i="1" smtClean="0"/>
              <a:t>Пяткевич Дарьи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smtClean="0"/>
              <a:t>Кроссворд</a:t>
            </a:r>
            <a:r>
              <a:rPr lang="ru-RU" sz="6000" smtClean="0"/>
              <a:t> </a:t>
            </a:r>
            <a:endParaRPr lang="ru-RU" sz="6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img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333375"/>
            <a:ext cx="566896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3565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/>
              <a:t>ПО ГОРИЗОНТАЛИ: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	1. В басне говориться о том, что собака могла совсем без драки попасть в большие забияки.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	3.  Басня говорит тому, что не надо браться за дело, если не знаешь, как делать.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	4.  В этой басне говориться, что надо заниматься своим ремеслом.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	6.  В этой басне есть эпизод: «Я сколько раз видал, приметьте это сами: Когда боится трус кого, То думает, что на того Весь свет глядит его глазами».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	7.  Под эту басню подходит пословица: «Кто вчера солгал, тому, и завтра не поверят».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marL="342900" indent="-3429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/>
              <a:t>ПО ВЕРТЕКАЛИ: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	1.  Персонаж этой басни думает, что все так легко, а другой трудиться.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	2.   Не сделав дела, не хвались смело.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	5.  Такая басня учит, что если сам залез в беду, сам и вылезай.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	8.  Эта басня говорит, что не надо всем верить.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7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1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626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sz="360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z="9600" smtClean="0"/>
              <a:t>Спасибо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9600" smtClean="0"/>
              <a:t>за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9600" smtClean="0"/>
              <a:t>внимание!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7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0708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		</a:t>
            </a:r>
            <a:r>
              <a:rPr lang="ru-RU" sz="1400" dirty="0" smtClean="0"/>
              <a:t>В УМК «Планета знаний» проектная деятельность выступает как основная форма организации деятельности школьников.  Под словом «проект» понимается специально организованный учителем и самостоятельно выполненный детьми комплекс действий, завершающийся созданием творческой работы (т.е. продукта). Такими творческими работами могут быть: рисунок, поделка, рассказ, концерт, викторина, газета, макет, книга, спектакль. В комплексе «Планета знаний» проектная деятельность организована в виде двух взаимосвязанных блоков работы: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	1.  Сбор сведений по теме проектной деятельности.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	2.  Работа над самими мини проектами, включёнными в содержание общей темы работы.</a:t>
            </a:r>
          </a:p>
          <a:p>
            <a:pPr marL="342900" indent="-34290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/>
              <a:t>Этапы работы над проектом: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1.   </a:t>
            </a:r>
            <a:r>
              <a:rPr lang="ru-RU" sz="1400" u="sng" dirty="0" smtClean="0"/>
              <a:t>Постановка проблемы.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		Проблему, которую мы решаем, делая как следует организовать обучение современных младших школьников чтению и работе с баснями, чтобы этот учебный материал был воспринят и востребован детьми и способствовал общему и литературному  образованию, воспитанию и развитию, какие изменения внесли в методику изучения басен в начальной школе, чтобы дети хотели работать с баснями, их читать.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		В роли </a:t>
            </a:r>
            <a:r>
              <a:rPr lang="ru-RU" sz="1400" u="sng" dirty="0" smtClean="0"/>
              <a:t> целевой группы</a:t>
            </a:r>
            <a:r>
              <a:rPr lang="ru-RU" sz="1400" dirty="0" smtClean="0"/>
              <a:t> выступают учителя начальных классов, а возможно и учителя русского языка и литературы, также родители нашего класса и сами учащиеся начальных классов. 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2.   </a:t>
            </a:r>
            <a:r>
              <a:rPr lang="ru-RU" sz="1400" u="sng" dirty="0" smtClean="0"/>
              <a:t>Цель проекта.</a:t>
            </a:r>
            <a:endParaRPr lang="ru-RU" sz="1400" dirty="0" smtClean="0"/>
          </a:p>
          <a:p>
            <a:pPr marL="342900" indent="-3429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		Создать возможность переноса известных способов действий (знаний и умений) в новую практическую ситуацию.</a:t>
            </a: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 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1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070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3.   </a:t>
            </a:r>
            <a:r>
              <a:rPr lang="ru-RU" sz="1400" u="sng" smtClean="0"/>
              <a:t>Задачи.</a:t>
            </a:r>
            <a:endParaRPr lang="ru-RU" sz="1400" smtClean="0"/>
          </a:p>
          <a:p>
            <a:pPr eaLnBrk="1" hangingPunct="1"/>
            <a:r>
              <a:rPr lang="ru-RU" sz="1400" smtClean="0"/>
              <a:t>Расширить кругозор по художественному жанру «Басни», получить информацию о творчестве баснописцев.</a:t>
            </a:r>
          </a:p>
          <a:p>
            <a:pPr eaLnBrk="1" hangingPunct="1"/>
            <a:r>
              <a:rPr lang="ru-RU" sz="1400" smtClean="0"/>
              <a:t>Систематизировать знания, умения по теме «Басни», проявляя учебно-практическую самостоятельность: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	а). Собрать и использовать в работе справочную литературу, интернет.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	б). Планировать работу в группах по мини проектам и уметь взаимодействовать в малых группах.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	в). Выбирать адекватные формы представления результатов работы.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	г). Уметь демонстрировать собственные достижения (презентация, защита проекта).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	д). Писать отзывы и комментарии по творческим работам одноклассников через оценочный лист.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	е). Доводить начатое дело до конца. Создать готовый «продукт».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4.   </a:t>
            </a:r>
            <a:r>
              <a:rPr lang="ru-RU" sz="1400" u="sng" smtClean="0"/>
              <a:t>Планирование.</a:t>
            </a:r>
            <a:endParaRPr lang="ru-RU" sz="14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	Наш класс, работая над большим проектом «Басни» разбился на несколько малых групп, используя интересы учащихся. Выявились следующие группы по мини проектам:</a:t>
            </a:r>
          </a:p>
          <a:p>
            <a:pPr lvl="1" eaLnBrk="1" hangingPunct="1"/>
            <a:r>
              <a:rPr lang="ru-RU" sz="1400" smtClean="0">
                <a:solidFill>
                  <a:schemeClr val="tx1"/>
                </a:solidFill>
              </a:rPr>
              <a:t>Малая конференция</a:t>
            </a:r>
          </a:p>
          <a:p>
            <a:pPr lvl="1" eaLnBrk="1" hangingPunct="1"/>
            <a:r>
              <a:rPr lang="ru-RU" sz="1400" smtClean="0">
                <a:solidFill>
                  <a:schemeClr val="tx1"/>
                </a:solidFill>
              </a:rPr>
              <a:t>Инсценировка басни</a:t>
            </a:r>
          </a:p>
          <a:p>
            <a:pPr lvl="1" eaLnBrk="1" hangingPunct="1"/>
            <a:r>
              <a:rPr lang="ru-RU" sz="1400" smtClean="0">
                <a:solidFill>
                  <a:schemeClr val="tx1"/>
                </a:solidFill>
              </a:rPr>
              <a:t>Викторина</a:t>
            </a:r>
          </a:p>
          <a:p>
            <a:pPr lvl="1" eaLnBrk="1" hangingPunct="1"/>
            <a:r>
              <a:rPr lang="ru-RU" sz="1400" smtClean="0">
                <a:solidFill>
                  <a:schemeClr val="tx1"/>
                </a:solidFill>
              </a:rPr>
              <a:t>Кроссворд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ru-RU" sz="1400" smtClean="0">
                <a:solidFill>
                  <a:schemeClr val="tx1"/>
                </a:solidFill>
              </a:rPr>
              <a:t>Одновременная работа над разными мини проектами по одной теме позволяет создать мотивацию для поиска разнообразных сведений по одной и той же теме.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35650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u="sng" dirty="0" smtClean="0"/>
              <a:t>Планирование.</a:t>
            </a:r>
            <a:endParaRPr lang="ru-RU" sz="1400" b="1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 smtClean="0"/>
              <a:t>I</a:t>
            </a:r>
            <a:r>
              <a:rPr lang="ru-RU" sz="1400" dirty="0" smtClean="0"/>
              <a:t> блок работы: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	1. Знакомство с предложенной в учебнике темой и выбор детьми интересующих их аспектов темы.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	2. Подготовка к сбору информации.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	3. Сбор информации детьми.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	4. Подведение итогов сбора информации.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	5. Фиксация найденной информации в информационном проекте.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 smtClean="0"/>
              <a:t>II</a:t>
            </a:r>
            <a:r>
              <a:rPr lang="ru-RU" sz="1400" dirty="0" smtClean="0"/>
              <a:t> блок работы: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	1.  Знакомство детей с возможными проектами, выбор проектов для реализации.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	2.  Ориентировочное планирование этапов работы над проектами.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	3.  Реализация проектов.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	4.  Презентация проектов.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	5.  Подготовить выступление на «дне открытых дверей».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u="sng" dirty="0" smtClean="0"/>
              <a:t>Памятка-план подготовки проекта.</a:t>
            </a:r>
            <a:endParaRPr lang="ru-RU" sz="14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 smtClean="0"/>
              <a:t>Выбери тему проекта из предложенных или придумай сам.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 smtClean="0"/>
              <a:t>Реши, будешь ли ты работать с товарищами или один.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 smtClean="0"/>
              <a:t>Продумай этапы деятельности.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 smtClean="0"/>
              <a:t>Решите, кто и за что будет отвечать.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 smtClean="0"/>
              <a:t>Выясните, что нужно подготовить заранее.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 smtClean="0"/>
              <a:t>Уточните, какие книги, материалы будут нужны, к кому можно обратиться за помощью.</a:t>
            </a: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7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07087"/>
          </a:xfrm>
        </p:spPr>
        <p:txBody>
          <a:bodyPr>
            <a:normAutofit fontScale="92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u="sng" dirty="0" smtClean="0"/>
              <a:t>Планирование </a:t>
            </a:r>
            <a:r>
              <a:rPr lang="ru-RU" sz="1400" b="1" u="sng" dirty="0" smtClean="0"/>
              <a:t> этапов  для  </a:t>
            </a:r>
            <a:r>
              <a:rPr lang="ru-RU" sz="1400" b="1" u="sng" dirty="0" smtClean="0"/>
              <a:t>деятельности по </a:t>
            </a:r>
            <a:r>
              <a:rPr lang="ru-RU" sz="1400" b="1" u="sng" dirty="0" err="1" smtClean="0"/>
              <a:t>минипроектам</a:t>
            </a:r>
            <a:r>
              <a:rPr lang="ru-RU" sz="1400" b="1" u="sng" dirty="0" smtClean="0"/>
              <a:t>.</a:t>
            </a:r>
            <a:endParaRPr lang="ru-RU" sz="14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 smtClean="0"/>
              <a:t>I</a:t>
            </a:r>
            <a:r>
              <a:rPr lang="ru-RU" sz="1400" dirty="0" smtClean="0"/>
              <a:t>. Малая конференция.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 smtClean="0"/>
              <a:t>Выбери вопросы, над которыми ты хотел бы подумать.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 smtClean="0"/>
              <a:t>Найди книги, которые помогут ответить на эти вопросы.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 smtClean="0"/>
              <a:t>Подготовь устное выступление.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 smtClean="0"/>
              <a:t>Подбери иллюстрации к своему выступлению.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 smtClean="0"/>
              <a:t>II</a:t>
            </a:r>
            <a:r>
              <a:rPr lang="ru-RU" sz="1400" dirty="0" smtClean="0"/>
              <a:t>. Инсценировка.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 smtClean="0"/>
              <a:t>Выбери басни для инсценировки.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 smtClean="0"/>
              <a:t>Определите исполнителей и оформителей.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 smtClean="0"/>
              <a:t>Обсудите настроение, особенности характера и поведение героев басни.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 smtClean="0"/>
              <a:t>Обсудите костюмы и декорации.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 smtClean="0"/>
              <a:t>Сделайте костюмы, декорацию, афишу.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 smtClean="0"/>
              <a:t>Проведите репетиции.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 smtClean="0"/>
              <a:t>III</a:t>
            </a:r>
            <a:r>
              <a:rPr lang="ru-RU" sz="1400" dirty="0" smtClean="0"/>
              <a:t>. Викторина.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 smtClean="0"/>
              <a:t>Определите темы заданий (о героях басен, об авторах, о морали и т.д.).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 smtClean="0"/>
              <a:t>Определите виды заданий (устные, наглядные).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 smtClean="0"/>
              <a:t>Подберите материал (книги, аудио, видеокассеты, диски).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 smtClean="0"/>
              <a:t>Подготовьте вопросы.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 smtClean="0"/>
              <a:t>Определите, как оценивать ответы.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 smtClean="0"/>
              <a:t>IV</a:t>
            </a:r>
            <a:r>
              <a:rPr lang="ru-RU" sz="1400" dirty="0" smtClean="0"/>
              <a:t>. Кроссворд.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 smtClean="0"/>
              <a:t>Определите темы заданий.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 smtClean="0"/>
              <a:t>Подберите материал.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 smtClean="0"/>
              <a:t>Подберите, как будет выдана информация (на листочках, презентация на диске, наглядно на доске).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 smtClean="0"/>
              <a:t>Определите, как оценивать ответы.</a:t>
            </a: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070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5. </a:t>
            </a:r>
            <a:r>
              <a:rPr lang="ru-RU" sz="1400" u="sng" smtClean="0"/>
              <a:t>Условия реализации проекта.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	Для реализации этого проекта имеются: дидактический материал, собранный учащимися, костюмы, иллюстрации, рисунки, презентации минипроектов.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6. </a:t>
            </a:r>
            <a:r>
              <a:rPr lang="ru-RU" sz="1400" u="sng" smtClean="0"/>
              <a:t>Поиск информации по теме проекта.</a:t>
            </a:r>
            <a:endParaRPr lang="ru-RU" sz="14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	По выбранной теме собираются сведения. После сбора сведений идет работа над проектами.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7.  </a:t>
            </a:r>
            <a:r>
              <a:rPr lang="ru-RU" sz="1400" u="sng" smtClean="0"/>
              <a:t>Продукт деятельности.</a:t>
            </a:r>
            <a:endParaRPr lang="ru-RU" sz="14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	1. Презентация.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	2.  Минипроекты и их защита.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8. </a:t>
            </a:r>
            <a:r>
              <a:rPr lang="ru-RU" sz="1400" u="sng" smtClean="0"/>
              <a:t>Дальнейшее развитие проекта.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	После выявления предварительной защиты хотим предоставить материал по проекту в электронном виде, как пособие для учителей, как устный журнал «Басни» и электронный ко «Дню открытых дверей».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9. </a:t>
            </a:r>
            <a:r>
              <a:rPr lang="ru-RU" sz="1400" u="sng" smtClean="0"/>
              <a:t>Используемая литература.</a:t>
            </a:r>
            <a:endParaRPr lang="ru-RU" sz="1400" smtClean="0"/>
          </a:p>
          <a:p>
            <a:pPr eaLnBrk="1" hangingPunct="1"/>
            <a:r>
              <a:rPr lang="ru-RU" sz="1400" smtClean="0"/>
              <a:t>Хрестоматия для начальной школы. Москва, ОЛМА Медиа-Групп, 2009г.</a:t>
            </a:r>
          </a:p>
          <a:p>
            <a:pPr eaLnBrk="1" hangingPunct="1"/>
            <a:r>
              <a:rPr lang="ru-RU" sz="1400" smtClean="0"/>
              <a:t>Крылов И.А. «Басни». Москва, «Детская литература», 1983г.</a:t>
            </a:r>
          </a:p>
          <a:p>
            <a:pPr eaLnBrk="1" hangingPunct="1"/>
            <a:r>
              <a:rPr lang="ru-RU" sz="1400" smtClean="0"/>
              <a:t>Сказки отечественных писателей. Москва, МАХАОН, 2009г.</a:t>
            </a:r>
          </a:p>
          <a:p>
            <a:pPr eaLnBrk="1" hangingPunct="1"/>
            <a:r>
              <a:rPr lang="ru-RU" sz="1400" smtClean="0"/>
              <a:t>Крылов И.А. «Басни». Москва, МАХАОН, 2010г.</a:t>
            </a:r>
          </a:p>
          <a:p>
            <a:pPr eaLnBrk="1" hangingPunct="1"/>
            <a:r>
              <a:rPr lang="en-US" sz="1400" smtClean="0"/>
              <a:t>http:// 900igr.net/kartinki</a:t>
            </a:r>
          </a:p>
          <a:p>
            <a:pPr eaLnBrk="1" hangingPunct="1"/>
            <a:r>
              <a:rPr lang="en-US" sz="1400" smtClean="0"/>
              <a:t>http:// forum.2000/net/ua</a:t>
            </a:r>
          </a:p>
          <a:p>
            <a:pPr eaLnBrk="1" hangingPunct="1"/>
            <a:r>
              <a:rPr lang="en-US" sz="1400" smtClean="0"/>
              <a:t>http:// www.teremok.in/Pisateli./Rus_Pisateli/Sbornik_pis/Martishka_ochki.htm</a:t>
            </a:r>
            <a:endParaRPr lang="ru-RU" sz="14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288" y="836613"/>
          <a:ext cx="8229600" cy="568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307704"/>
                <a:gridCol w="3178696"/>
              </a:tblGrid>
              <a:tr h="3605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Оценка (+</a:t>
                      </a:r>
                      <a:r>
                        <a:rPr lang="ru-RU" baseline="0" dirty="0" smtClean="0"/>
                        <a:t> или - 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Комментарии</a:t>
                      </a:r>
                      <a:endParaRPr lang="ru-RU" dirty="0"/>
                    </a:p>
                  </a:txBody>
                  <a:tcPr/>
                </a:tc>
              </a:tr>
              <a:tr h="720148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400" dirty="0" smtClean="0"/>
                        <a:t>1.  Передача содержания проекта в форме …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dirty="0" smtClean="0"/>
                        <a:t>         (доступность)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1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 Вызвал ли проект интерес у слушателей.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1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   Как вели себя выступающие (уверенно, убеждали в своей правоте)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1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4.  Оригинальность проекта.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1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5.  Иллюстрирование проекта (иллюстрации,</a:t>
                      </a:r>
                      <a:r>
                        <a:rPr lang="ru-RU" sz="1400" baseline="0" dirty="0" smtClean="0"/>
                        <a:t> декорации, костюмы</a:t>
                      </a:r>
                      <a:r>
                        <a:rPr lang="ru-RU" sz="1400" dirty="0" smtClean="0"/>
                        <a:t>).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1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6.  Умение взаимодействовать со слушателями (выразительность речи, мимика, жесты)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1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7.  Итог проекта (понравился ли проект? Чем? Обосновать свою точку</a:t>
                      </a:r>
                      <a:r>
                        <a:rPr lang="ru-RU" sz="1400" baseline="0" dirty="0" smtClean="0"/>
                        <a:t> зрения</a:t>
                      </a:r>
                      <a:r>
                        <a:rPr lang="ru-RU" sz="1400" dirty="0" smtClean="0"/>
                        <a:t>).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>Экспертный </a:t>
            </a:r>
            <a:r>
              <a:rPr lang="ru-RU" sz="2000" b="1" dirty="0" smtClean="0"/>
              <a:t> лист  оценивания  </a:t>
            </a:r>
            <a:r>
              <a:rPr lang="ru-RU" sz="2000" b="1" dirty="0" smtClean="0"/>
              <a:t>результатов </a:t>
            </a:r>
            <a:r>
              <a:rPr lang="ru-RU" sz="2000" b="1" dirty="0" smtClean="0"/>
              <a:t> работы  группы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</TotalTime>
  <Words>756</Words>
  <Application>Microsoft Office PowerPoint</Application>
  <PresentationFormat>Экран (4:3)</PresentationFormat>
  <Paragraphs>215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Бумажная</vt:lpstr>
      <vt:lpstr>Структура работы над проектом</vt:lpstr>
      <vt:lpstr>Слайд 2</vt:lpstr>
      <vt:lpstr>Слайд 3</vt:lpstr>
      <vt:lpstr> </vt:lpstr>
      <vt:lpstr>Слайд 5</vt:lpstr>
      <vt:lpstr>Слайд 6</vt:lpstr>
      <vt:lpstr>Слайд 7</vt:lpstr>
      <vt:lpstr>Слайд 8</vt:lpstr>
      <vt:lpstr>Экспертный  лист  оценивания  результатов  работы  группы.</vt:lpstr>
      <vt:lpstr>Басни и баснописцы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Викторина</vt:lpstr>
      <vt:lpstr> Из каких басен взяты эти строки?</vt:lpstr>
      <vt:lpstr>Слайд 21</vt:lpstr>
      <vt:lpstr>Слайд 22</vt:lpstr>
      <vt:lpstr>Продолжите  начатую  басню </vt:lpstr>
      <vt:lpstr>Слайд 24</vt:lpstr>
      <vt:lpstr>Какой герой чаще всех  встречается в баснях?</vt:lpstr>
      <vt:lpstr>В каких баснях встречается Мартышка?</vt:lpstr>
      <vt:lpstr>Какие  герои  встречаются  в  басне «Квартет»?</vt:lpstr>
      <vt:lpstr>Иллюстрация  басни</vt:lpstr>
      <vt:lpstr>Басня «Лебедь, Рак и Щука».</vt:lpstr>
      <vt:lpstr>Басня «Стрекоза и муравей».</vt:lpstr>
      <vt:lpstr>Кроссворд </vt:lpstr>
      <vt:lpstr>Слайд 32</vt:lpstr>
      <vt:lpstr>Слайд 33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работы над проектом</dc:title>
  <dc:creator>user</dc:creator>
  <cp:lastModifiedBy>Илья</cp:lastModifiedBy>
  <cp:revision>28</cp:revision>
  <dcterms:created xsi:type="dcterms:W3CDTF">2011-04-19T04:55:19Z</dcterms:created>
  <dcterms:modified xsi:type="dcterms:W3CDTF">2012-05-29T20:56:36Z</dcterms:modified>
</cp:coreProperties>
</file>