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28.04.2026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28.04.2026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28.04.2026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28.04.2026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28.04.2026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14480" y="1571612"/>
            <a:ext cx="6600828" cy="189436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Проектирование и моделирование урока с позиции требований </a:t>
            </a:r>
            <a:r>
              <a:rPr lang="ru-RU" dirty="0" err="1" smtClean="0"/>
              <a:t>системно-деятельностного</a:t>
            </a:r>
            <a:r>
              <a:rPr lang="ru-RU" dirty="0" smtClean="0"/>
              <a:t> подхода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 smtClean="0"/>
              <a:t>Выполнил </a:t>
            </a:r>
            <a:r>
              <a:rPr lang="ru-RU" dirty="0" smtClean="0"/>
              <a:t>учитель</a:t>
            </a:r>
          </a:p>
          <a:p>
            <a:pPr algn="r"/>
            <a:r>
              <a:rPr lang="ru-RU" smtClean="0"/>
              <a:t>МКОУ «СОШ-И»</a:t>
            </a:r>
            <a:r>
              <a:rPr lang="ru-RU" smtClean="0"/>
              <a:t> </a:t>
            </a:r>
            <a:endParaRPr lang="ru-RU" dirty="0" smtClean="0"/>
          </a:p>
          <a:p>
            <a:pPr algn="r"/>
            <a:r>
              <a:rPr lang="ru-RU" dirty="0" err="1" smtClean="0"/>
              <a:t>Вазем</a:t>
            </a:r>
            <a:r>
              <a:rPr lang="ru-RU" dirty="0" smtClean="0"/>
              <a:t> Оксана Викторовна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28596" y="285728"/>
          <a:ext cx="8143932" cy="5626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4644"/>
                <a:gridCol w="2714644"/>
                <a:gridCol w="2714644"/>
              </a:tblGrid>
              <a:tr h="136716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Проектирование </a:t>
                      </a: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Учитель сообщает учащимся, какую работу они должны выполнить, чтобы достичь цели </a:t>
                      </a: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Проектирование учащимися способов достижения намеченной цели (учитель помогает, советует) </a:t>
                      </a: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5074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Практическая </a:t>
                      </a: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деятельность учащихся </a:t>
                      </a: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Под руководством учителя </a:t>
                      </a: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учащиеся выполняют ряд практических задач (чаще применяется фронтальный метод организации деятельности) </a:t>
                      </a: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Учащиеся осуществляют учебные </a:t>
                      </a: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действия по намеченному плану (применяется групповой, индивидуальный методы),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учитель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консультирует </a:t>
                      </a: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657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Осуществление контроля </a:t>
                      </a: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Учитель осуществляет контроль за выполнением учащимися практической работы </a:t>
                      </a: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Учащиеся осуществляют контроль (применяются формы самоконтроля, взаимоконтроля), учитель консультирует </a:t>
                      </a: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657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Осуществление коррекции </a:t>
                      </a: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Учитель в ходе выполнения и по итогам выполненной работы осуществляет коррекцию </a:t>
                      </a: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Учащиеся формулируют затруднения и осуществляют коррекцию самостоятельно, </a:t>
                      </a: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учитель консультирует, советует, помогает </a:t>
                      </a: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85785" y="357164"/>
          <a:ext cx="7715304" cy="52149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1768"/>
                <a:gridCol w="2571768"/>
                <a:gridCol w="2571768"/>
              </a:tblGrid>
              <a:tr h="230566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Оценивание учащихся </a:t>
                      </a: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Учитель осуществляет оценивание работы учащихся на уроке </a:t>
                      </a: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Учащиеся дают оценку деятельности по её результатам (самооценка, оценивание результатов деятельности товарищей), </a:t>
                      </a: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учитель консультирует </a:t>
                      </a: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8792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Итог урока </a:t>
                      </a: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Учитель выясняет у учащихся, что они запомнили </a:t>
                      </a: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Проводится рефлексия </a:t>
                      </a: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2138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Домашнее задание </a:t>
                      </a: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Учитель объявляет и комментирует (чаще –задание одно для всех) </a:t>
                      </a: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Учащиеся могут выбирать задание из предложенных учителем с учётом индивидуальных возможностей </a:t>
                      </a: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3" y="571480"/>
            <a:ext cx="785817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u="sng" dirty="0" smtClean="0"/>
              <a:t>Данная таблица позволяет сделать вывод: </a:t>
            </a:r>
          </a:p>
          <a:p>
            <a:r>
              <a:rPr lang="ru-RU" sz="2000" b="1" dirty="0" smtClean="0"/>
              <a:t>Ученик из присутствующего и пассивно исполняющего указания учителя на уроке традиционного подхода к проектированию урока теперь становится главным деятелем.</a:t>
            </a:r>
          </a:p>
          <a:p>
            <a:pPr algn="ctr"/>
            <a:r>
              <a:rPr lang="ru-RU" sz="2000" dirty="0" smtClean="0">
                <a:solidFill>
                  <a:srgbClr val="FF0000"/>
                </a:solidFill>
              </a:rPr>
              <a:t>Учитель призван осуществлять скрытое управление процессом обучения, быть вдохновителем учащихся.</a:t>
            </a:r>
            <a:endParaRPr lang="ru-RU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0831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b="1" u="sng" dirty="0" smtClean="0">
                <a:solidFill>
                  <a:srgbClr val="002060"/>
                </a:solidFill>
              </a:rPr>
              <a:t>Проектирование урока.</a:t>
            </a:r>
            <a:br>
              <a:rPr lang="ru-RU" sz="2200" b="1" u="sng" dirty="0" smtClean="0">
                <a:solidFill>
                  <a:srgbClr val="002060"/>
                </a:solidFill>
              </a:rPr>
            </a:br>
            <a:r>
              <a:rPr lang="ru-RU" sz="2200" b="1" u="sng" dirty="0" smtClean="0">
                <a:solidFill>
                  <a:srgbClr val="002060"/>
                </a:solidFill>
              </a:rPr>
              <a:t> Методические рекомендации по организации урока в рамках </a:t>
            </a:r>
            <a:r>
              <a:rPr lang="ru-RU" sz="2200" b="1" u="sng" dirty="0" err="1" smtClean="0">
                <a:solidFill>
                  <a:srgbClr val="002060"/>
                </a:solidFill>
              </a:rPr>
              <a:t>системно-деятельностного</a:t>
            </a:r>
            <a:r>
              <a:rPr lang="ru-RU" sz="2200" b="1" u="sng" dirty="0" smtClean="0">
                <a:solidFill>
                  <a:srgbClr val="002060"/>
                </a:solidFill>
              </a:rPr>
              <a:t> подхода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1</a:t>
            </a:r>
            <a:r>
              <a:rPr lang="ru-RU" sz="2700" dirty="0" smtClean="0"/>
              <a:t>. </a:t>
            </a:r>
            <a:r>
              <a:rPr lang="ru-RU" sz="2700" b="1" dirty="0" smtClean="0">
                <a:solidFill>
                  <a:srgbClr val="7030A0"/>
                </a:solidFill>
              </a:rPr>
              <a:t>Урок постановки учебной задачи </a:t>
            </a:r>
            <a:r>
              <a:rPr lang="ru-RU" sz="2700" dirty="0" smtClean="0"/>
              <a:t>имеет следующую структуру: </a:t>
            </a:r>
            <a:br>
              <a:rPr lang="ru-RU" sz="2700" dirty="0" smtClean="0"/>
            </a:br>
            <a:r>
              <a:rPr lang="ru-RU" sz="2700" dirty="0" smtClean="0"/>
              <a:t>1) создание ситуации успеха; </a:t>
            </a:r>
            <a:br>
              <a:rPr lang="ru-RU" sz="2700" dirty="0" smtClean="0"/>
            </a:br>
            <a:r>
              <a:rPr lang="ru-RU" sz="2700" dirty="0" smtClean="0"/>
              <a:t>2) создание ситуации разрыва; </a:t>
            </a:r>
            <a:br>
              <a:rPr lang="ru-RU" sz="2700" dirty="0" smtClean="0"/>
            </a:br>
            <a:r>
              <a:rPr lang="ru-RU" sz="2700" dirty="0" smtClean="0"/>
              <a:t>3) фиксация места «разрыва» в графико-знаковой форме; </a:t>
            </a:r>
            <a:br>
              <a:rPr lang="ru-RU" sz="2700" dirty="0" smtClean="0"/>
            </a:br>
            <a:r>
              <a:rPr lang="ru-RU" sz="2700" dirty="0" smtClean="0"/>
              <a:t>4) формулировка учебной задачи в знаковой форме; </a:t>
            </a:r>
            <a:br>
              <a:rPr lang="ru-RU" sz="2700" dirty="0" smtClean="0"/>
            </a:br>
            <a:r>
              <a:rPr lang="ru-RU" sz="2700" dirty="0" smtClean="0"/>
              <a:t>5) рефлексия.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428604"/>
            <a:ext cx="800105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7030A0"/>
                </a:solidFill>
              </a:rPr>
              <a:t>2.</a:t>
            </a:r>
            <a:r>
              <a:rPr lang="ru-RU" sz="2400" b="1" dirty="0" smtClean="0">
                <a:solidFill>
                  <a:srgbClr val="7030A0"/>
                </a:solidFill>
              </a:rPr>
              <a:t>Урок решения учебной задачи </a:t>
            </a:r>
            <a:r>
              <a:rPr lang="ru-RU" sz="2400" dirty="0" smtClean="0"/>
              <a:t> </a:t>
            </a:r>
          </a:p>
          <a:p>
            <a:r>
              <a:rPr lang="ru-RU" sz="2400" dirty="0" smtClean="0"/>
              <a:t>1) анализ условий; </a:t>
            </a:r>
          </a:p>
          <a:p>
            <a:r>
              <a:rPr lang="ru-RU" sz="2400" dirty="0" smtClean="0"/>
              <a:t>2) решения задачи, конструирование нового способа действия; </a:t>
            </a:r>
          </a:p>
          <a:p>
            <a:r>
              <a:rPr lang="ru-RU" sz="2400" dirty="0" smtClean="0"/>
              <a:t>3) рефлексия.</a:t>
            </a:r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r>
              <a:rPr lang="ru-RU" sz="2400" dirty="0" smtClean="0"/>
              <a:t> </a:t>
            </a:r>
          </a:p>
          <a:p>
            <a:endParaRPr lang="ru-RU" dirty="0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357159" y="2643182"/>
            <a:ext cx="8143932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ea typeface="Calibri" pitchFamily="34" charset="0"/>
                <a:cs typeface="Times New Roman" pitchFamily="18" charset="0"/>
              </a:rPr>
              <a:t>3.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ea typeface="Calibri" pitchFamily="34" charset="0"/>
                <a:cs typeface="Times New Roman" pitchFamily="18" charset="0"/>
              </a:rPr>
              <a:t>Урок моделирования и преобразования модели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 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1) преобразование условий задачи;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2) моделирование;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3) преобразование модели;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4) рефлексия.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59" y="5072074"/>
            <a:ext cx="828680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</a:rPr>
              <a:t>4.Урок решения частных задач с применением открытого способа</a:t>
            </a:r>
          </a:p>
          <a:p>
            <a:endParaRPr lang="ru-RU" sz="2400" b="1" dirty="0" smtClean="0">
              <a:solidFill>
                <a:srgbClr val="7030A0"/>
              </a:solidFill>
            </a:endParaRPr>
          </a:p>
          <a:p>
            <a:r>
              <a:rPr lang="ru-RU" sz="2400" b="1" dirty="0" smtClean="0">
                <a:solidFill>
                  <a:srgbClr val="7030A0"/>
                </a:solidFill>
              </a:rPr>
              <a:t>5.Урок контроля и оценки </a:t>
            </a:r>
            <a:endParaRPr lang="ru-RU" sz="2400" dirty="0" smtClean="0">
              <a:solidFill>
                <a:srgbClr val="7030A0"/>
              </a:solidFill>
            </a:endParaRPr>
          </a:p>
          <a:p>
            <a:r>
              <a:rPr lang="ru-RU" b="1" dirty="0" smtClean="0">
                <a:solidFill>
                  <a:srgbClr val="7030A0"/>
                </a:solidFill>
              </a:rPr>
              <a:t> </a:t>
            </a:r>
            <a:endParaRPr lang="ru-RU" dirty="0" smtClean="0">
              <a:solidFill>
                <a:srgbClr val="7030A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500043"/>
            <a:ext cx="807249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Системно-деятельностный</a:t>
            </a:r>
            <a:r>
              <a:rPr lang="ru-RU" dirty="0" smtClean="0"/>
              <a:t> подход, лежащий в основе стандарта, предполагает проведение уроков нового типа.</a:t>
            </a:r>
          </a:p>
          <a:p>
            <a:endParaRPr lang="ru-RU" dirty="0" smtClean="0"/>
          </a:p>
          <a:p>
            <a:pPr algn="ctr"/>
            <a:r>
              <a:rPr lang="ru-RU" b="1" dirty="0" smtClean="0"/>
              <a:t>Форма организации учебной деятельности</a:t>
            </a:r>
          </a:p>
          <a:p>
            <a:r>
              <a:rPr lang="ru-RU" dirty="0" smtClean="0"/>
              <a:t>1. Фронтальная </a:t>
            </a:r>
          </a:p>
          <a:p>
            <a:r>
              <a:rPr lang="ru-RU" dirty="0" smtClean="0"/>
              <a:t>Предполагает совместные действия всех учащихся класса под руководством учителя 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2. Индивидуальная </a:t>
            </a:r>
          </a:p>
          <a:p>
            <a:r>
              <a:rPr lang="ru-RU" dirty="0" smtClean="0"/>
              <a:t>Предполагает самостоятельную работу каждого ученика в отдельности 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3. Групповая </a:t>
            </a:r>
          </a:p>
          <a:p>
            <a:r>
              <a:rPr lang="ru-RU" dirty="0" smtClean="0"/>
              <a:t>Учащиеся работают в группах из 3-6 человек или в парах 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4. Межгрупповая </a:t>
            </a:r>
          </a:p>
          <a:p>
            <a:r>
              <a:rPr lang="ru-RU" dirty="0" smtClean="0"/>
              <a:t>Предполагает диалог между группами </a:t>
            </a:r>
          </a:p>
          <a:p>
            <a:pPr algn="ctr"/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571480"/>
            <a:ext cx="728667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Методы организации учебной деятельности</a:t>
            </a:r>
          </a:p>
          <a:p>
            <a:pPr algn="ctr"/>
            <a:endParaRPr lang="ru-RU" b="1" dirty="0" smtClean="0">
              <a:solidFill>
                <a:srgbClr val="0070C0"/>
              </a:solidFill>
            </a:endParaRPr>
          </a:p>
          <a:p>
            <a:r>
              <a:rPr lang="ru-RU" sz="2000" dirty="0" smtClean="0">
                <a:solidFill>
                  <a:srgbClr val="7030A0"/>
                </a:solidFill>
              </a:rPr>
              <a:t>1. Методы организации учебно-познавательной деятельности </a:t>
            </a:r>
          </a:p>
          <a:p>
            <a:r>
              <a:rPr lang="ru-RU" sz="2000" dirty="0" smtClean="0">
                <a:solidFill>
                  <a:srgbClr val="7030A0"/>
                </a:solidFill>
              </a:rPr>
              <a:t>Словесные, наглядные и практические, репродуктивные и проблемно-поисковые, индуктивные и дедуктивные методы обучения </a:t>
            </a:r>
          </a:p>
          <a:p>
            <a:r>
              <a:rPr lang="ru-RU" sz="2000" dirty="0" smtClean="0">
                <a:solidFill>
                  <a:srgbClr val="7030A0"/>
                </a:solidFill>
              </a:rPr>
              <a:t> </a:t>
            </a:r>
          </a:p>
          <a:p>
            <a:r>
              <a:rPr lang="ru-RU" sz="2000" dirty="0" smtClean="0">
                <a:solidFill>
                  <a:srgbClr val="7030A0"/>
                </a:solidFill>
              </a:rPr>
              <a:t>2. Методы стимулирования и мотивации учебно-познавательной деятельности </a:t>
            </a:r>
          </a:p>
          <a:p>
            <a:r>
              <a:rPr lang="ru-RU" sz="2000" dirty="0" smtClean="0">
                <a:solidFill>
                  <a:srgbClr val="7030A0"/>
                </a:solidFill>
              </a:rPr>
              <a:t>Познавательные игры, учебные дискуссии и др. </a:t>
            </a:r>
          </a:p>
          <a:p>
            <a:r>
              <a:rPr lang="ru-RU" sz="2000" dirty="0" smtClean="0">
                <a:solidFill>
                  <a:srgbClr val="7030A0"/>
                </a:solidFill>
              </a:rPr>
              <a:t> </a:t>
            </a:r>
          </a:p>
          <a:p>
            <a:r>
              <a:rPr lang="ru-RU" sz="2000" dirty="0" smtClean="0">
                <a:solidFill>
                  <a:srgbClr val="7030A0"/>
                </a:solidFill>
              </a:rPr>
              <a:t>3. Методы контроля (устный, письменный и др.) и самоконтроля в процессе обучения </a:t>
            </a:r>
          </a:p>
          <a:p>
            <a:pPr algn="ctr"/>
            <a:endParaRPr lang="ru-RU" dirty="0" smtClean="0">
              <a:solidFill>
                <a:srgbClr val="0070C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500042"/>
            <a:ext cx="7572428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Алгоритм проектирования </a:t>
            </a:r>
            <a:r>
              <a:rPr lang="ru-RU" dirty="0" smtClean="0"/>
              <a:t>урока с точки зрения требований новых ФГОС</a:t>
            </a:r>
          </a:p>
          <a:p>
            <a:endParaRPr lang="ru-RU" dirty="0" smtClean="0"/>
          </a:p>
          <a:p>
            <a:r>
              <a:rPr lang="ru-RU" b="1" dirty="0" smtClean="0"/>
              <a:t>Первое: </a:t>
            </a:r>
            <a:endParaRPr lang="ru-RU" dirty="0" smtClean="0"/>
          </a:p>
          <a:p>
            <a:pPr lvl="0"/>
            <a:r>
              <a:rPr lang="ru-RU" dirty="0" smtClean="0"/>
              <a:t>четко определить и сформулировать для себя тему урока; </a:t>
            </a:r>
          </a:p>
          <a:p>
            <a:pPr lvl="0"/>
            <a:r>
              <a:rPr lang="ru-RU" dirty="0" smtClean="0"/>
              <a:t>определить место темы в учебном курсе; </a:t>
            </a:r>
          </a:p>
          <a:p>
            <a:pPr lvl="0"/>
            <a:r>
              <a:rPr lang="ru-RU" dirty="0" smtClean="0"/>
              <a:t>определить ведущие понятия, на которые опирается данный урок </a:t>
            </a:r>
          </a:p>
          <a:p>
            <a:r>
              <a:rPr lang="ru-RU" b="1" dirty="0" smtClean="0"/>
              <a:t>Второе. </a:t>
            </a:r>
            <a:endParaRPr lang="ru-RU" dirty="0" smtClean="0"/>
          </a:p>
          <a:p>
            <a:r>
              <a:rPr lang="ru-RU" dirty="0" smtClean="0"/>
              <a:t>Определить и четко сформулировать для себя и отдельно для учащихся целевую установку урока и задачи урока;</a:t>
            </a:r>
          </a:p>
          <a:p>
            <a:r>
              <a:rPr lang="ru-RU" b="1" dirty="0" smtClean="0"/>
              <a:t>Третье. </a:t>
            </a:r>
            <a:endParaRPr lang="ru-RU" dirty="0" smtClean="0"/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 Спланировать учебный материал 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 Подобрать учебные задания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Упорядочить учебные задания в соответствии с принципом "от простого к сложному".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Составить три набора заданий: </a:t>
            </a:r>
          </a:p>
          <a:p>
            <a:pPr lvl="0"/>
            <a:r>
              <a:rPr lang="ru-RU" dirty="0" smtClean="0"/>
              <a:t>-задания, подводящие ученика к воспроизведению материала; </a:t>
            </a:r>
          </a:p>
          <a:p>
            <a:pPr lvl="0"/>
            <a:r>
              <a:rPr lang="ru-RU" dirty="0" smtClean="0"/>
              <a:t>-задания, способствующие осмыслению материала учеником; </a:t>
            </a:r>
          </a:p>
          <a:p>
            <a:pPr lvl="0"/>
            <a:r>
              <a:rPr lang="ru-RU" dirty="0" smtClean="0"/>
              <a:t>-задания, способствующие закреплению материала учеником. </a:t>
            </a:r>
          </a:p>
          <a:p>
            <a:r>
              <a:rPr lang="ru-RU" b="1" dirty="0" smtClean="0"/>
              <a:t>Четвертое. </a:t>
            </a:r>
          </a:p>
          <a:p>
            <a:r>
              <a:rPr lang="ru-RU" dirty="0" smtClean="0"/>
              <a:t>Четко представлять, какие универсальные учебные действия формируются на каждом этапе урока</a:t>
            </a:r>
          </a:p>
          <a:p>
            <a:pPr lvl="0"/>
            <a:endParaRPr lang="ru-RU" dirty="0" smtClean="0"/>
          </a:p>
          <a:p>
            <a:pPr lvl="0"/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5" y="428604"/>
            <a:ext cx="814393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7030A0"/>
                </a:solidFill>
              </a:rPr>
              <a:t>Таблица формирования универсальных учебных действий на каждом этапе урока</a:t>
            </a:r>
          </a:p>
          <a:p>
            <a:pPr algn="ctr"/>
            <a:endParaRPr lang="ru-RU" sz="1400" b="1" dirty="0" smtClean="0">
              <a:solidFill>
                <a:srgbClr val="7030A0"/>
              </a:solidFill>
            </a:endParaRPr>
          </a:p>
          <a:p>
            <a:pPr algn="ctr"/>
            <a:endParaRPr lang="ru-RU" sz="1400" b="1" dirty="0" smtClean="0">
              <a:solidFill>
                <a:srgbClr val="7030A0"/>
              </a:solidFill>
            </a:endParaRPr>
          </a:p>
          <a:p>
            <a:pPr algn="ctr"/>
            <a:endParaRPr lang="ru-RU" dirty="0" smtClean="0">
              <a:solidFill>
                <a:srgbClr val="7030A0"/>
              </a:solidFill>
            </a:endParaRPr>
          </a:p>
          <a:p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71472" y="860414"/>
          <a:ext cx="7786743" cy="5809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5581"/>
                <a:gridCol w="2595581"/>
                <a:gridCol w="2595581"/>
              </a:tblGrid>
              <a:tr h="48892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Требования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 уроку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Урок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современного типа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Универсальные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учебные действия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725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Объявление темы урока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Формулируют сами учащиеся (учитель подводит учащихся к осознанию темы)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Познавательные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общеучебные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, коммуникативные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3066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Сообщение целей и задач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Формулируют сами учащиеся, определив границы знания и незнания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(учитель подводит учащихся к осознанию целей и задач)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Регулятивные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целеполагания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, коммуникативные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016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Планирование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Планирование учащимися способов достижения намеченной цели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(учитель помогает, советует)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Регулятивные планирования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597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Практическая деятельность учащихся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Учащиеся осуществляют учебные действия по намеченному плану (применяется групповой, индивидуальный методы)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(учитель консультирует)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Познавательные, регулятивные, коммуникативные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016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Осуществление контроля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Учащиеся осуществляют контроль (применяются формы самоконтроля, взаимоконтроля)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(учитель консультирует)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Регулятивные контроля (самоконтроля), коммуникативные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00034" y="357166"/>
          <a:ext cx="8001057" cy="4259267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667019"/>
                <a:gridCol w="2667019"/>
                <a:gridCol w="2667019"/>
              </a:tblGrid>
              <a:tr h="57880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Осуществление коррекции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Учащиеся формулируют затруднения и осуществляют коррекцию самостоятельно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(учитель консультирует, советует, помогает)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Коммуникативные, регулятивные коррекции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880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Оценивание учащихся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Учащиеся дают оценку деятельности по её результатам (самооценивание, оценивание результатов деятельности товарищей)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(учитель консультирует)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Регулятивные оценивания (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самооценивания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), коммуникативные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880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Итог урока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Проводится рефлексия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Регулятивные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саморегуляции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, коммуникативные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880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Домашнее задание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Учащиеся могут выбирать задание из предложенных учителем с учётом индивидуальных возможностей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Познавательные, регулятивные, коммуникативные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42911" y="5072074"/>
            <a:ext cx="79296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Пятое. </a:t>
            </a:r>
            <a:endParaRPr lang="ru-RU" dirty="0" smtClean="0"/>
          </a:p>
          <a:p>
            <a:r>
              <a:rPr lang="ru-RU" dirty="0" smtClean="0"/>
              <a:t>Продумать "изюминку" урока. Каждый урок должен содержать что-то, что вызовет удивление, изумление, восторг учеников -одним словом, то, что они будут помнить, когда все забудут.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r"/>
            <a:r>
              <a:rPr lang="ru-RU" sz="3200" i="1" dirty="0" smtClean="0">
                <a:solidFill>
                  <a:srgbClr val="FF0000"/>
                </a:solidFill>
                <a:latin typeface="Bahnschrift SemiBold SemiConden" pitchFamily="34" charset="0"/>
              </a:rPr>
              <a:t>«Нужно, чтобы дети, по возможности, учились самостоятельно, а учитель руководил этим самостоятельным процессом и давал для него материал».          К.Д.Ушинский</a:t>
            </a:r>
            <a:endParaRPr lang="ru-RU" sz="3200" dirty="0" smtClean="0">
              <a:solidFill>
                <a:srgbClr val="FF0000"/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5" y="571480"/>
            <a:ext cx="8143932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Шестое. </a:t>
            </a:r>
            <a:endParaRPr lang="ru-RU" dirty="0" smtClean="0"/>
          </a:p>
          <a:p>
            <a:r>
              <a:rPr lang="ru-RU" dirty="0" smtClean="0"/>
              <a:t>Разработать структуру урока.</a:t>
            </a:r>
          </a:p>
          <a:p>
            <a:endParaRPr lang="ru-RU" dirty="0" smtClean="0"/>
          </a:p>
          <a:p>
            <a:r>
              <a:rPr lang="ru-RU" b="1" dirty="0" smtClean="0"/>
              <a:t>Седьмое. </a:t>
            </a:r>
            <a:endParaRPr lang="ru-RU" dirty="0" smtClean="0"/>
          </a:p>
          <a:p>
            <a:r>
              <a:rPr lang="ru-RU" dirty="0" smtClean="0"/>
              <a:t>Определить способ оценки результатов урока и рефлексии учащимися хода урока и результатов собственной деятельности. </a:t>
            </a:r>
          </a:p>
          <a:p>
            <a:r>
              <a:rPr lang="ru-RU" dirty="0" smtClean="0"/>
              <a:t>Задание ученикам по рефлексии их деятельности должно помогать им найти ответы на ряд вопросов: «Что мы сегодня делали? Для чего это необходимо? Каков главный результат? В чем состоит приращение знаний по данной теме? Благодаря чему оно произошло? Какие возникли вопросы по теме? </a:t>
            </a:r>
          </a:p>
          <a:p>
            <a:endParaRPr lang="ru-RU" dirty="0" smtClean="0"/>
          </a:p>
          <a:p>
            <a:r>
              <a:rPr lang="ru-RU" b="1" dirty="0" smtClean="0"/>
              <a:t>Восьмое. </a:t>
            </a:r>
            <a:endParaRPr lang="ru-RU" dirty="0" smtClean="0"/>
          </a:p>
          <a:p>
            <a:r>
              <a:rPr lang="ru-RU" dirty="0" smtClean="0"/>
              <a:t>Разработать домашнее задание, ориентированное на создание учащимися образовательных продуктов, объективирующих их личностные приращения как результат урока.</a:t>
            </a:r>
          </a:p>
          <a:p>
            <a:endParaRPr lang="ru-RU" dirty="0" smtClean="0"/>
          </a:p>
          <a:p>
            <a:r>
              <a:rPr lang="ru-RU" b="1" dirty="0" smtClean="0"/>
              <a:t>Девятое. </a:t>
            </a:r>
            <a:endParaRPr lang="ru-RU" dirty="0" smtClean="0"/>
          </a:p>
          <a:p>
            <a:r>
              <a:rPr lang="ru-RU" dirty="0" smtClean="0"/>
              <a:t>Подготовить оборудование для урока. Составить список необходимых учебно-наглядных пособий, приборов и т. д. Продумать вид классной доски, чтобы весь новый материал остался на доске в виде опорного конспекта. 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85728"/>
            <a:ext cx="828680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Проектируя любой урок, направленный на формирование у учащихся универсальных учебных действий, необходимо максимально использовать возможности главного средства обучения –учебника. Учебник в школе был и пока остаётся основным источником знаний.</a:t>
            </a:r>
            <a:endParaRPr lang="ru-RU" sz="2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214290"/>
            <a:ext cx="8726312" cy="64294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42852"/>
            <a:ext cx="8501122" cy="67151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cf2.ppt-online.org/files2/slide/y/YwqcfTKvGW8seHmbgQoN96ZiUr0j34JLEztCPVhkd/slide-1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85728"/>
            <a:ext cx="8572560" cy="62151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5" y="428604"/>
            <a:ext cx="821537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Новый стандарт устанавливает новые требования к результатам освоения учащимися основной образовательной программы.</a:t>
            </a:r>
          </a:p>
          <a:p>
            <a:pPr algn="ctr"/>
            <a:r>
              <a:rPr lang="ru-RU" sz="2000" dirty="0" smtClean="0"/>
              <a:t>В редакции Государственного образовательного стандарта 2004 года говорилось о </a:t>
            </a:r>
            <a:r>
              <a:rPr lang="ru-RU" sz="2000" i="1" dirty="0" smtClean="0"/>
              <a:t>формировании </a:t>
            </a:r>
            <a:r>
              <a:rPr lang="ru-RU" sz="2000" i="1" dirty="0" err="1" smtClean="0"/>
              <a:t>общеучебных</a:t>
            </a:r>
            <a:r>
              <a:rPr lang="ru-RU" sz="2000" i="1" dirty="0" smtClean="0"/>
              <a:t> умений, навыков и способов действий, прежде всего учебно-управленческих и учебно-информационных. </a:t>
            </a:r>
            <a:r>
              <a:rPr lang="ru-RU" sz="2000" dirty="0" smtClean="0"/>
              <a:t>ФГОС НОО выдвигает требования к </a:t>
            </a:r>
            <a:r>
              <a:rPr lang="ru-RU" sz="2000" i="1" dirty="0" smtClean="0"/>
              <a:t>формированию у школьников </a:t>
            </a:r>
            <a:r>
              <a:rPr lang="ru-RU" sz="2000" i="1" dirty="0" err="1" smtClean="0"/>
              <a:t>метапредметных</a:t>
            </a:r>
            <a:r>
              <a:rPr lang="ru-RU" sz="2000" i="1" dirty="0" smtClean="0"/>
              <a:t> результатов –универсальных учебных действий (личностных, познавательных, регулятивных и коммуникативных), </a:t>
            </a:r>
            <a:r>
              <a:rPr lang="ru-RU" sz="2000" dirty="0" smtClean="0"/>
              <a:t>которые должны стать базой для овладения ключевыми компетенциями, «составляющими основу умения учиться». </a:t>
            </a:r>
          </a:p>
          <a:p>
            <a:pPr algn="ctr"/>
            <a:endParaRPr lang="ru-RU" sz="2000" dirty="0" smtClean="0"/>
          </a:p>
          <a:p>
            <a:pPr algn="ctr"/>
            <a:endParaRPr lang="ru-RU" sz="2000" dirty="0" smtClean="0"/>
          </a:p>
          <a:p>
            <a:pPr algn="ctr"/>
            <a:r>
              <a:rPr lang="ru-RU" sz="2000" dirty="0" smtClean="0"/>
              <a:t>Основной формой организации обучения является современный урок.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428604"/>
            <a:ext cx="792961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Современный урок </a:t>
            </a:r>
            <a:r>
              <a:rPr lang="ru-RU" dirty="0" smtClean="0"/>
              <a:t>–</a:t>
            </a:r>
            <a:r>
              <a:rPr lang="ru-RU" i="1" dirty="0" smtClean="0"/>
              <a:t>это </a:t>
            </a:r>
            <a:r>
              <a:rPr lang="ru-RU" i="1" dirty="0" err="1" smtClean="0"/>
              <a:t>деятельностный</a:t>
            </a:r>
            <a:r>
              <a:rPr lang="ru-RU" i="1" dirty="0" smtClean="0"/>
              <a:t> урок</a:t>
            </a:r>
            <a:r>
              <a:rPr lang="ru-RU" dirty="0" smtClean="0"/>
              <a:t>. Методологической основой стандартов нового поколения является </a:t>
            </a:r>
            <a:r>
              <a:rPr lang="ru-RU" i="1" dirty="0" err="1" smtClean="0"/>
              <a:t>системно-деятельностный</a:t>
            </a:r>
            <a:r>
              <a:rPr lang="ru-RU" i="1" dirty="0" smtClean="0"/>
              <a:t> подход</a:t>
            </a:r>
            <a:r>
              <a:rPr lang="ru-RU" dirty="0" smtClean="0"/>
              <a:t>, цель которого заключается в развитии личности учащегося на основе освоения универсальных способов деятельности.</a:t>
            </a:r>
          </a:p>
          <a:p>
            <a:endParaRPr lang="ru-RU" dirty="0" smtClean="0"/>
          </a:p>
          <a:p>
            <a:r>
              <a:rPr lang="ru-RU" dirty="0" smtClean="0"/>
              <a:t>Именно </a:t>
            </a:r>
            <a:r>
              <a:rPr lang="ru-RU" i="1" dirty="0" smtClean="0"/>
              <a:t>деятельность, </a:t>
            </a:r>
            <a:r>
              <a:rPr lang="ru-RU" dirty="0" smtClean="0"/>
              <a:t>а не просто совокупность неких знаний определена Стандартом как главная ценность обучения. </a:t>
            </a:r>
          </a:p>
          <a:p>
            <a:endParaRPr lang="ru-RU" dirty="0" smtClean="0"/>
          </a:p>
          <a:p>
            <a:r>
              <a:rPr lang="ru-RU" dirty="0" smtClean="0"/>
              <a:t>Современный урок должен быть актуальным и интересным, связан не только с усвоением учащимися определенных знаний, но и целостным развитием личности, ее познавательных и созидательных способностей.</a:t>
            </a:r>
          </a:p>
          <a:p>
            <a:endParaRPr lang="ru-RU" dirty="0" smtClean="0"/>
          </a:p>
          <a:p>
            <a:r>
              <a:rPr lang="ru-RU" dirty="0" smtClean="0"/>
              <a:t>Сегодня наиболее существенное влияние на урок оказывает новое содержание образования: вариативные образовательные программы, новое поколение учебников, рабочие тетради, разнообразные дидактические материалы позволяют делать урок более интересным, ярким, насыщенным.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7" y="571480"/>
            <a:ext cx="821536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Наряду с новыми методическими понятиями </a:t>
            </a:r>
            <a:r>
              <a:rPr lang="ru-RU" i="1" dirty="0" smtClean="0"/>
              <a:t>конструирование и </a:t>
            </a:r>
            <a:r>
              <a:rPr lang="ru-RU" i="1" dirty="0" err="1" smtClean="0"/>
              <a:t>сценирование</a:t>
            </a:r>
            <a:r>
              <a:rPr lang="ru-RU" i="1" dirty="0" smtClean="0"/>
              <a:t> урока , </a:t>
            </a:r>
            <a:r>
              <a:rPr lang="ru-RU" dirty="0" smtClean="0"/>
              <a:t>  пришел на смену привычному термину </a:t>
            </a:r>
            <a:r>
              <a:rPr lang="ru-RU" i="1" dirty="0" smtClean="0"/>
              <a:t>планированию</a:t>
            </a:r>
            <a:r>
              <a:rPr lang="ru-RU" dirty="0" smtClean="0"/>
              <a:t>. </a:t>
            </a:r>
            <a:r>
              <a:rPr lang="ru-RU" i="1" dirty="0" smtClean="0"/>
              <a:t>Проектирование </a:t>
            </a:r>
            <a:r>
              <a:rPr lang="ru-RU" dirty="0" smtClean="0"/>
              <a:t>(от лат. </a:t>
            </a:r>
            <a:r>
              <a:rPr lang="ru-RU" dirty="0" err="1" smtClean="0"/>
              <a:t>projectus</a:t>
            </a:r>
            <a:r>
              <a:rPr lang="ru-RU" dirty="0" smtClean="0"/>
              <a:t>, буквально –брошенный вперёд) –процесс создания продукта, прототипа, прообраза предполагаемого или возможного объекта, состояния </a:t>
            </a:r>
          </a:p>
          <a:p>
            <a:endParaRPr lang="ru-RU" dirty="0" smtClean="0"/>
          </a:p>
          <a:p>
            <a:r>
              <a:rPr lang="ru-RU" b="1" i="1" dirty="0" smtClean="0"/>
              <a:t>Дидактическое проектирование </a:t>
            </a:r>
            <a:r>
              <a:rPr lang="ru-RU" dirty="0" smtClean="0"/>
              <a:t>–это мысленное предвосхищение учителем процесса обучения и его результатов. </a:t>
            </a:r>
          </a:p>
          <a:p>
            <a:r>
              <a:rPr lang="ru-RU" b="1" i="1" dirty="0" smtClean="0"/>
              <a:t>Педагогическое проектирование </a:t>
            </a:r>
            <a:r>
              <a:rPr lang="ru-RU" dirty="0" smtClean="0"/>
              <a:t>–предварительная разработка основных деталей предстоящей деятельности учащихся и педагога на уроке, прогнозирование её результатов. </a:t>
            </a:r>
          </a:p>
          <a:p>
            <a:r>
              <a:rPr lang="ru-RU" dirty="0" smtClean="0"/>
              <a:t>Таким образом, появление в профессиональном языке термина </a:t>
            </a:r>
            <a:r>
              <a:rPr lang="ru-RU" i="1" dirty="0" smtClean="0"/>
              <a:t>проектирование </a:t>
            </a:r>
            <a:r>
              <a:rPr lang="ru-RU" dirty="0" smtClean="0"/>
              <a:t>отражает те изменения, которые происходят сегодня в деятельности учителя при подготовке урока. </a:t>
            </a:r>
          </a:p>
          <a:p>
            <a:r>
              <a:rPr lang="ru-RU" dirty="0" smtClean="0"/>
              <a:t>Для того, чтобы спроектировать урок в рамках </a:t>
            </a:r>
            <a:r>
              <a:rPr lang="ru-RU" dirty="0" err="1" smtClean="0"/>
              <a:t>системно-деятельностного</a:t>
            </a:r>
            <a:r>
              <a:rPr lang="ru-RU" dirty="0" smtClean="0"/>
              <a:t> подхода, необходимо знать принципы построения урока, примерную типологию уроков и </a:t>
            </a:r>
            <a:r>
              <a:rPr lang="ru-RU" dirty="0" err="1" smtClean="0"/>
              <a:t>критерииоценивания</a:t>
            </a:r>
            <a:r>
              <a:rPr lang="ru-RU" dirty="0" smtClean="0"/>
              <a:t> урока. Реализация технологии </a:t>
            </a:r>
            <a:r>
              <a:rPr lang="ru-RU" dirty="0" err="1" smtClean="0"/>
              <a:t>деятельностного</a:t>
            </a:r>
            <a:r>
              <a:rPr lang="ru-RU" dirty="0" smtClean="0"/>
              <a:t> метода в практическом преподавании обеспечивается системой дидактических принципов.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Система дидактических принципов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928662" y="571480"/>
          <a:ext cx="7146645" cy="5912748"/>
        </p:xfrm>
        <a:graphic>
          <a:graphicData uri="http://schemas.openxmlformats.org/drawingml/2006/table">
            <a:tbl>
              <a:tblPr/>
              <a:tblGrid>
                <a:gridCol w="2357453"/>
                <a:gridCol w="4789192"/>
              </a:tblGrid>
              <a:tr h="128588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Принцип 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деятельности 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7705" marR="27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Заключается в том, что ученик, получая знания не в готовом виде, а, добывая их сам, осознает при этом содержание и формы своей учебной деятельности, понимает и принимает систему ее норм, активно участвует в их совершенствовании, что способствует активному успешному формированию его общекультурных и 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деятельностных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способностей, 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общеучебных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умений </a:t>
                      </a:r>
                    </a:p>
                  </a:txBody>
                  <a:tcPr marL="27705" marR="27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80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Принцип 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непрерывности 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7705" marR="27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Означает преемственность между всеми ступенями и этапами обучения на уровне технологии, содержания и методик с учетом возрастных психологических особенностей развития детей </a:t>
                      </a:r>
                    </a:p>
                  </a:txBody>
                  <a:tcPr marL="27705" marR="27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80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Принцип 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целостности 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7705" marR="27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Предполагает формирование учащимися обобщенного системного представления о мире (природе, обществе, самом себе, 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социокультурном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мире и мире деятельности, о роли и месте каждой науки в системе наук) </a:t>
                      </a:r>
                    </a:p>
                  </a:txBody>
                  <a:tcPr marL="27705" marR="27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48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Принцип 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минимакса 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7705" marR="27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Заключается в следующем: школа должна предложить ученику возможность освоения содержания образования на максимальном для него уровне (определяемом зоной ближайшего развития возрастной группы) и обеспечить при этом его усвоение на уровне социально безопасного минимума (государственного стандарта знаний) </a:t>
                      </a:r>
                    </a:p>
                  </a:txBody>
                  <a:tcPr marL="27705" marR="27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66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Принцип 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психологической комфортности 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7705" marR="27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Предполагает снятие всех 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стрессообразующих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факторов учебного процесса, создание в школе и на уроках доброжелательной атмосферы, ориентированной на реализацию идей педагогики сотрудничества, развитие диалоговых форм общения </a:t>
                      </a:r>
                    </a:p>
                  </a:txBody>
                  <a:tcPr marL="27705" marR="27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44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Принцип 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вариативности 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7705" marR="27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Предполагает формирование учащимися способностей к систематическому перебору вариантов и адекватному принятию решений в ситуациях выбора </a:t>
                      </a:r>
                    </a:p>
                  </a:txBody>
                  <a:tcPr marL="27705" marR="27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44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Принцип 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творчества 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7705" marR="27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Означает максимальную ориентацию на творческое начало в образовательном процессе, приобретение учащимся собственного опыта творческой деятельности </a:t>
                      </a:r>
                    </a:p>
                  </a:txBody>
                  <a:tcPr marL="27705" marR="27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357166"/>
            <a:ext cx="764386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Технологический процесс подготовки урока современного типа :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определение цели и задач;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отбор содержания учебного материала; 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подбор методов и приёмов обучения; 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определение форм организации деятельности учащихся; 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подбор материала для домашней работы учащихся; 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определение способов контроля; 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продумывание места, времени на уроке для оценки деятельности учащихся; 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подбор вопросов для подведения итога урока.</a:t>
            </a:r>
          </a:p>
          <a:p>
            <a:pPr>
              <a:buFont typeface="Arial" pitchFamily="34" charset="0"/>
              <a:buChar char="•"/>
            </a:pPr>
            <a:endParaRPr lang="ru-RU" dirty="0" smtClean="0"/>
          </a:p>
          <a:p>
            <a:pPr>
              <a:buFont typeface="Arial" pitchFamily="34" charset="0"/>
              <a:buChar char="•"/>
            </a:pPr>
            <a:endParaRPr lang="ru-RU" dirty="0" smtClean="0"/>
          </a:p>
          <a:p>
            <a:pPr algn="ctr">
              <a:buFont typeface="Arial" pitchFamily="34" charset="0"/>
              <a:buChar char="•"/>
            </a:pPr>
            <a:r>
              <a:rPr lang="ru-RU" dirty="0" smtClean="0"/>
              <a:t>Таким образом, изменения в проектировании урока заключаются в том, что учитель должен четко спланировать </a:t>
            </a:r>
            <a:r>
              <a:rPr lang="ru-RU" b="1" dirty="0" smtClean="0"/>
              <a:t>содержание педагогического взаимодействия</a:t>
            </a:r>
            <a:r>
              <a:rPr lang="ru-RU" dirty="0" smtClean="0"/>
              <a:t>, т.е. расписать деятельность свою и деятельность ученика. Причем деятельность обучающегося представлена в трех аспектах: познавательной, коммуникативной и регулятивной. 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1" y="500042"/>
            <a:ext cx="7643865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Вместо простой передачи знаний, умений, навыков от учителя к ученику приоритетной целью школьного образования становится </a:t>
            </a:r>
            <a:r>
              <a:rPr lang="ru-RU" sz="2400" i="1" dirty="0" smtClean="0"/>
              <a:t>развитие способности ученика самостоятельно ставить учебные цели, проектировать пути их реализации, контролировать и оценивать свои достижения, иначе говоря, умение учиться</a:t>
            </a:r>
            <a:r>
              <a:rPr lang="ru-RU" sz="2400" dirty="0" smtClean="0"/>
              <a:t>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642918"/>
            <a:ext cx="75724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Основные отличия </a:t>
            </a:r>
            <a:r>
              <a:rPr lang="ru-RU" b="1" dirty="0" err="1" smtClean="0"/>
              <a:t>системно-деятельностного</a:t>
            </a:r>
            <a:r>
              <a:rPr lang="ru-RU" b="1" dirty="0" smtClean="0"/>
              <a:t> подхода от традиционного</a:t>
            </a:r>
          </a:p>
          <a:p>
            <a:pPr algn="ctr"/>
            <a:endParaRPr lang="ru-RU" b="1" dirty="0" smtClean="0"/>
          </a:p>
          <a:p>
            <a:endParaRPr lang="ru-RU" dirty="0" smtClean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28662" y="1285861"/>
          <a:ext cx="7572429" cy="52149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4143"/>
                <a:gridCol w="2524143"/>
                <a:gridCol w="2524143"/>
              </a:tblGrid>
              <a:tr h="1010219"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Требования к уроку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Традиционный подход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Системно-деятельностный</a:t>
                      </a: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подход </a:t>
                      </a:r>
                      <a:endParaRPr lang="ru-RU" dirty="0"/>
                    </a:p>
                  </a:txBody>
                  <a:tcPr/>
                </a:tc>
              </a:tr>
              <a:tr h="8132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Методы, применяемые на уроке </a:t>
                      </a: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Репродуктивные (делай как я) </a:t>
                      </a: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Активное усвоение знаний (делайте, я с вами) </a:t>
                      </a: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21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Способы усвоения материала: </a:t>
                      </a: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Заучивание, запоминание </a:t>
                      </a: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Самостоятельное добывание знаний </a:t>
                      </a: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969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Позиция педагога: </a:t>
                      </a: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Главная позиция </a:t>
                      </a: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Консультант,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тьютер</a:t>
                      </a: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21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Позиция ученика: </a:t>
                      </a: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Послушный исполнитель </a:t>
                      </a: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Активный деятель </a:t>
                      </a: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8975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Сообщение целей и задач </a:t>
                      </a: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Учитель формулирует и сообщает учащимся, чему должны научиться </a:t>
                      </a: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Формулируют сами учащиеся, определив границы знания и незнания </a:t>
                      </a: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(учитель подводит учащихся к осознанию целей и задач) </a:t>
                      </a: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130</TotalTime>
  <Words>1687</Words>
  <PresentationFormat>Экран (4:3)</PresentationFormat>
  <Paragraphs>222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Эркер</vt:lpstr>
      <vt:lpstr>Проектирование и моделирование урока с позиции требований системно-деятельностного подхода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Проектирование урока.  Методические рекомендации по организации урока в рамках системно-деятельностного подхода   1. Урок постановки учебной задачи имеет следующую структуру:  1) создание ситуации успеха;  2) создание ситуации разрыва;  3) фиксация места «разрыва» в графико-знаковой форме;  4) формулировка учебной задачи в знаковой форме;  5) рефлексия.  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Проектирование и моделирование урока с позиции требований системно-деятельностного подхода</dc:title>
  <dc:creator>Admin</dc:creator>
  <cp:lastModifiedBy>Пользователь Windows</cp:lastModifiedBy>
  <cp:revision>16</cp:revision>
  <dcterms:created xsi:type="dcterms:W3CDTF">2026-03-24T12:53:28Z</dcterms:created>
  <dcterms:modified xsi:type="dcterms:W3CDTF">2026-04-28T14:41:54Z</dcterms:modified>
</cp:coreProperties>
</file>