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true" autoCompressPictures="0" embedTrueTypeFonts="true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embeddedFontLst>
    <p:embeddedFont>
      <p:font typeface="SB Sans Text"/>
      <p:regular r:id="rId201314"/>
    </p:embeddedFont>
    <p:embeddedFont>
      <p:font typeface="SB Sans Display Bold"/>
      <p:regular r:id="rId201315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201314" Target="fonts/201314.fntdata" Type="http://schemas.openxmlformats.org/officeDocument/2006/relationships/font"/><Relationship Id="rId201315" Target="fonts/201315.fntdata" Type="http://schemas.openxmlformats.org/officeDocument/2006/relationships/font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cdn-app.sberdevices.ru/misc/0.0.0/assets/gigachat-web/f279b7d8_Image-Shape.png">    </p:cNvPr>
          <p:cNvPicPr>
            <a:picLocks noChangeAspect="1"/>
          </p:cNvPicPr>
          <p:nvPr/>
        </p:nvPicPr>
        <p:blipFill>
          <a:blip r:embed="rId1"/>
          <a:srcRect l="0" r="0" t="30682" b="30682"/>
          <a:stretch/>
        </p:blipFill>
        <p:spPr>
          <a:xfrm>
            <a:off x="274320" y="257175"/>
            <a:ext cx="8621486" cy="3331029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252031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3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3100" b="1" spc="12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Повышение качества образования от традиционных методик к инновационным</a:t>
            </a:r>
            <a:endParaRPr lang="en-US" sz="3100" dirty="0"/>
          </a:p>
        </p:txBody>
      </p:sp>
      <p:sp>
        <p:nvSpPr>
          <p:cNvPr id="4" name="Text 1"/>
          <p:cNvSpPr/>
          <p:nvPr/>
        </p:nvSpPr>
        <p:spPr>
          <a:xfrm>
            <a:off x="365760" y="3651885"/>
            <a:ext cx="393192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a30c-73d0-a37a-344e0d3ff3e6.jpg">    </p:cNvPr>
          <p:cNvPicPr>
            <a:picLocks noChangeAspect="1"/>
          </p:cNvPicPr>
          <p:nvPr/>
        </p:nvPicPr>
        <p:blipFill>
          <a:blip r:embed="rId1"/>
          <a:srcRect l="6714" r="6714" t="0" b="0"/>
          <a:stretch/>
        </p:blipFill>
        <p:spPr>
          <a:xfrm>
            <a:off x="274320" y="257175"/>
            <a:ext cx="2286000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83464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Перспективы и тенденции развития образования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2834640" y="1028700"/>
            <a:ext cx="3931920" cy="33947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Интеграция технологий в учебный процесс: использование VR, AR и искусственного интеллекта.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Расширение доступа к качественному образованию: онлайн-курсы и платформы открытого доступа.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Развитие навыков будущего: критическое мышление, креативность, навыки работы с данными.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c5e3-7180-9516-456e5184aec6.jpg">    </p:cNvPr>
          <p:cNvPicPr>
            <a:picLocks noChangeAspect="1"/>
          </p:cNvPicPr>
          <p:nvPr/>
        </p:nvPicPr>
        <p:blipFill>
          <a:blip r:embed="rId1"/>
          <a:srcRect l="9315" r="9315" t="0" b="0"/>
          <a:stretch/>
        </p:blipFill>
        <p:spPr>
          <a:xfrm>
            <a:off x="4572000" y="1543050"/>
            <a:ext cx="4245429" cy="333919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30861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Выводы и рекомендации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365760" y="1594485"/>
            <a:ext cx="3931920" cy="313753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Сочетание традиционных и инновационных методик повышает эффективность обучения.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Непрерывное обучение и повышение квалификации преподавателей необходимы для адаптации к новым технологиям.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Государственная и корпоративная поддержка инноваций в образовании способствует его развитию и доступности.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cdn-app.sberdevices.ru/misc/0.0.0/assets/gigachat-web/e4586428_Image-Element_(1)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023360" y="1491615"/>
            <a:ext cx="2057400" cy="221252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108960" y="236601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33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3100" b="1" spc="12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Ваши вопросы?</a:t>
            </a:r>
            <a:endParaRPr lang="en-US" sz="3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5884-7ae0-9832-4b42955d6735.jpg">    </p:cNvPr>
          <p:cNvPicPr>
            <a:picLocks noChangeAspect="1"/>
          </p:cNvPicPr>
          <p:nvPr/>
        </p:nvPicPr>
        <p:blipFill>
          <a:blip r:embed="rId1"/>
          <a:srcRect l="0" r="0" t="17857" b="17857"/>
          <a:stretch/>
        </p:blipFill>
        <p:spPr>
          <a:xfrm>
            <a:off x="0" y="0"/>
            <a:ext cx="4572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93776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Традиционные методики обучения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4937760" y="1028700"/>
            <a:ext cx="3931920" cy="26231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Лекции и семинары обеспечивают передачу знаний от преподавателя к студентам.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Учебники и пособия служат основными источниками информации.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Стандартные тесты и экзамены оценивают уровень усвоения материала.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9a7b-765f-84b6-b4d6f46879c6.jpg">    </p:cNvPr>
          <p:cNvPicPr>
            <a:picLocks noChangeAspect="1"/>
          </p:cNvPicPr>
          <p:nvPr/>
        </p:nvPicPr>
        <p:blipFill>
          <a:blip r:embed="rId1"/>
          <a:srcRect l="0" r="0" t="276" b="276"/>
          <a:stretch/>
        </p:blipFill>
        <p:spPr>
          <a:xfrm>
            <a:off x="0" y="0"/>
            <a:ext cx="2955471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93776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Преимущества традиционных методик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4937760" y="1028700"/>
            <a:ext cx="3931920" cy="313753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Структурированность и систематичность обеспечивают четкую организацию учебного процесса.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Проверенные временем подходы гарантируют надежность и эффективность обучения.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Широкая доступность позволяет охватить большую аудиторию и обеспечить равные возможности для всех.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a033-7eb5-aae5-b8f3eb5a7e87.jpg">    </p:cNvPr>
          <p:cNvPicPr>
            <a:picLocks noChangeAspect="1"/>
          </p:cNvPicPr>
          <p:nvPr/>
        </p:nvPicPr>
        <p:blipFill>
          <a:blip r:embed="rId1"/>
          <a:srcRect l="9496" r="9496" t="0" b="0"/>
          <a:stretch/>
        </p:blipFill>
        <p:spPr>
          <a:xfrm>
            <a:off x="6766560" y="257175"/>
            <a:ext cx="2139043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Ограничения традиционных методик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365760" y="1028700"/>
            <a:ext cx="3931920" cy="26231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Ограниченная интерактивность: низкая вовлеченность студентов.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Недостаток индивидуального подхода: игнорирование уникальных потребностей.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Медленное внедрение инноваций: отставание от современных требований.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9a2e-7393-9f11-cb338c17bc97.jpg">    </p:cNvPr>
          <p:cNvPicPr>
            <a:picLocks noChangeAspect="1"/>
          </p:cNvPicPr>
          <p:nvPr/>
        </p:nvPicPr>
        <p:blipFill>
          <a:blip r:embed="rId1"/>
          <a:srcRect l="0" r="0" t="19372" b="19372"/>
          <a:stretch/>
        </p:blipFill>
        <p:spPr>
          <a:xfrm>
            <a:off x="4572000" y="257175"/>
            <a:ext cx="4310743" cy="4620986"/>
          </a:xfrm>
          <a:prstGeom prst="rect">
            <a:avLst/>
          </a:prstGeom>
        </p:spPr>
      </p:pic>
      <p:pic>
        <p:nvPicPr>
          <p:cNvPr id="3" name="Image 1" descr="https://cdn-app.sberdevices.ru/misc/0.0.0/assets/gigachat-web/f279b7d8_Image-Shape.png">    </p:cNvPr>
          <p:cNvPicPr>
            <a:picLocks noChangeAspect="1"/>
          </p:cNvPicPr>
          <p:nvPr/>
        </p:nvPicPr>
        <p:blipFill>
          <a:blip r:embed="rId2"/>
          <a:srcRect l="3357" r="3357" t="0" b="0"/>
          <a:stretch/>
        </p:blipFill>
        <p:spPr>
          <a:xfrm>
            <a:off x="274320" y="257175"/>
            <a:ext cx="4310743" cy="4620986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8640" y="514350"/>
            <a:ext cx="2743200" cy="87439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Инновационные подходы в образовании</a:t>
            </a:r>
            <a:endParaRPr lang="en-US" sz="2100" dirty="0"/>
          </a:p>
        </p:txBody>
      </p:sp>
      <p:sp>
        <p:nvSpPr>
          <p:cNvPr id="5" name="Text 1"/>
          <p:cNvSpPr/>
          <p:nvPr/>
        </p:nvSpPr>
        <p:spPr>
          <a:xfrm>
            <a:off x="548640" y="1388745"/>
            <a:ext cx="2743200" cy="36518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Онлайн-курсы и дистанционное обучение позволяют учиться в удобное время и месте.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Проектное обучение и кейс-метод развивают практические навыки.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Использование технологий (VR, AR) повышает интерес и вовлеченность студентов.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5b34-7703-8c3a-8edab5e71a6d.jpg">    </p:cNvPr>
          <p:cNvPicPr>
            <a:picLocks noChangeAspect="1"/>
          </p:cNvPicPr>
          <p:nvPr/>
        </p:nvPicPr>
        <p:blipFill>
          <a:blip r:embed="rId1"/>
          <a:srcRect l="6714" r="6714" t="0" b="0"/>
          <a:stretch/>
        </p:blipFill>
        <p:spPr>
          <a:xfrm>
            <a:off x="274320" y="257175"/>
            <a:ext cx="2286000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83464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Преимущества инновационных подходов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2834640" y="1028700"/>
            <a:ext cx="3931920" cy="2880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Повышение мотивации и вовлеченности студентов на 30% благодаря интерактивным методам.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Индивидуализация обучения с учетом особенностей каждого ученика.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Развитие критического мышления через проектное обучение и кейс-метод.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99d9-7ae4-a9e0-c8d6b83a62d7.jpg">    </p:cNvPr>
          <p:cNvPicPr>
            <a:picLocks noChangeAspect="1"/>
          </p:cNvPicPr>
          <p:nvPr/>
        </p:nvPicPr>
        <p:blipFill>
          <a:blip r:embed="rId1"/>
          <a:srcRect l="0" r="0" t="3262" b="3262"/>
          <a:stretch/>
        </p:blipFill>
        <p:spPr>
          <a:xfrm>
            <a:off x="274320" y="257175"/>
            <a:ext cx="2824843" cy="462098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38328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Основной заголовок на слайде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3383280" y="1028700"/>
            <a:ext cx="3931920" cy="39090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Необходимость переподготовки преподавателей: 70% учителей нуждаются в повышении квалификации для работы с новыми технологиями.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Технические и финансовые барьеры: 40% школ не имеют достаточного оборудования для внедрения инноваций.</a:t>
            </a:r>
            <a:endParaRPr lang="en-US" sz="1300" dirty="0"/>
          </a:p>
          <a:p>
            <a:pPr marL="177800" indent="-17780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SzPct val="100000"/>
              <a:buChar char="•"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Сопротивление изменениям: 30% преподавателей и студентов испытывают трудности с адаптацией к новым методам обучения.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abef-711d-9b10-504a5faddbf6.jpg">    </p:cNvPr>
          <p:cNvPicPr>
            <a:picLocks noChangeAspect="1"/>
          </p:cNvPicPr>
          <p:nvPr/>
        </p:nvPicPr>
        <p:blipFill>
          <a:blip r:embed="rId1"/>
          <a:srcRect l="9315" r="9315" t="0" b="0"/>
          <a:stretch/>
        </p:blipFill>
        <p:spPr>
          <a:xfrm>
            <a:off x="274320" y="1543050"/>
            <a:ext cx="4245429" cy="333919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365760" y="308610"/>
            <a:ext cx="3931920" cy="56578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Примеры успешных внедрений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4754880" y="1594485"/>
            <a:ext cx="393192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Университет Хельсинки внедрил проектное обучение, повысив успеваемость студентов на 25%. Массачусетский технологический институт успешно применяет VR-технологии, улучшив понимание сложных концепций на 30%. Эти примеры демонстрируют эффективность инновационных подходов в образовании.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prod-gc.cdn.giga.chat/01998c8c-62cf-7d2f-8f9c-76a65f4f8bd9/019d7655-5919-7818-ab04-71c8089bff05.jpg">    </p:cNvPr>
          <p:cNvPicPr>
            <a:picLocks noChangeAspect="1"/>
          </p:cNvPicPr>
          <p:nvPr/>
        </p:nvPicPr>
        <p:blipFill>
          <a:blip r:embed="rId1"/>
          <a:srcRect l="0" r="0" t="276" b="276"/>
          <a:stretch/>
        </p:blipFill>
        <p:spPr>
          <a:xfrm>
            <a:off x="0" y="0"/>
            <a:ext cx="2955471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937760" y="308610"/>
            <a:ext cx="3931920" cy="87439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4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100" b="1" spc="-40" kern="0" dirty="0">
                <a:solidFill>
                  <a:srgbClr val="000000"/>
                </a:solidFill>
                <a:latin typeface="SB Sans Display Bold" pitchFamily="34" charset="0"/>
                <a:ea typeface="SB Sans Display Bold" pitchFamily="34" charset="-122"/>
                <a:cs typeface="SB Sans Display Bold" pitchFamily="34" charset="-120"/>
              </a:rPr>
              <a:t>Роль государства и бизнеса в повышении качества образования</a:t>
            </a:r>
            <a:endParaRPr lang="en-US" sz="2100" dirty="0"/>
          </a:p>
        </p:txBody>
      </p:sp>
      <p:sp>
        <p:nvSpPr>
          <p:cNvPr id="4" name="Text 1"/>
          <p:cNvSpPr/>
          <p:nvPr/>
        </p:nvSpPr>
        <p:spPr>
          <a:xfrm>
            <a:off x="4937760" y="1337310"/>
            <a:ext cx="3931920" cy="18516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ts val="208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en-US" sz="1300" spc="-30" kern="0" dirty="0">
                <a:solidFill>
                  <a:srgbClr val="000000"/>
                </a:solidFill>
                <a:latin typeface="SB Sans Text" pitchFamily="34" charset="0"/>
                <a:ea typeface="SB Sans Text" pitchFamily="34" charset="-122"/>
                <a:cs typeface="SB Sans Text" pitchFamily="34" charset="-120"/>
              </a:rPr>
              <a:t>Государство играет ключевую роль в создании нормативной базы, финансировании и поддержке инновационных образовательных проектов. Бизнес активно участвует в разработке и внедрении новых технологий, а также в подготовке кадров, соответствующих современным требованиям рынка труда.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2026-04-10T07:40:37Z</dcterms:created>
  <dcterms:modified xsi:type="dcterms:W3CDTF">2026-04-10T07:40:37Z</dcterms:modified>
</cp:coreProperties>
</file>