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image" Target="../media/image-11-6.png"/><Relationship Id="rId7" Type="http://schemas.openxmlformats.org/officeDocument/2006/relationships/image" Target="../media/image-11-7.png"/><Relationship Id="rId8" Type="http://schemas.openxmlformats.org/officeDocument/2006/relationships/image" Target="../media/image-11-8.png"/><Relationship Id="rId9" Type="http://schemas.openxmlformats.org/officeDocument/2006/relationships/image" Target="../media/image-11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BBC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направления наставничества в сельской школе
</a:t>
            </a:r>
            <a:endParaRPr lang="en-US" sz="2600" dirty="0"/>
          </a:p>
        </p:txBody>
      </p:sp>
      <p:sp>
        <p:nvSpPr>
          <p:cNvPr id="5" name="Text 1"/>
          <p:cNvSpPr txBox="1"/>
          <p:nvPr/>
        </p:nvSpPr>
        <p:spPr>
          <a:xfrm>
            <a:off x="340200" y="3118500"/>
            <a:ext cx="3766800" cy="17607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Наставничество формирует профессионализм через опыт, адаптацию и развитие компетенций.
</a:t>
            </a:r>
            <a:pPr algn="l" indent="0" marL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37250" y="1470975"/>
            <a:ext cx="5367000" cy="76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Наставник помогает молодому педагогу оптимизировать подготовку к урокам, предоставляя инструменты для самостоятельного проектирования занятий.
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637250" y="2638079"/>
            <a:ext cx="5367000" cy="76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Объяснение принципов эффективного распределения времени снижает усталость и повышает заинтересованность в работе.
</a:t>
            </a:r>
            <a:endParaRPr lang="en-US" sz="1000" dirty="0"/>
          </a:p>
        </p:txBody>
      </p:sp>
      <p:sp>
        <p:nvSpPr>
          <p:cNvPr id="7" name="Text 2"/>
          <p:cNvSpPr txBox="1"/>
          <p:nvPr/>
        </p:nvSpPr>
        <p:spPr>
          <a:xfrm>
            <a:off x="637250" y="3769425"/>
            <a:ext cx="5367000" cy="76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Поддержка способствует сохранению профессионального интереса и устойчивой мотивации при выполнении педагогических обязанностей.
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337925" y="393900"/>
            <a:ext cx="8388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Решение проблемы перегрузки и мотивации
</a:t>
            </a:r>
            <a:endParaRPr lang="en-US" sz="2400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аспекты составления рабочих программ
</a:t>
            </a:r>
            <a:endParaRPr lang="en-US" sz="2400" dirty="0"/>
          </a:p>
        </p:txBody>
      </p:sp>
      <p:sp>
        <p:nvSpPr>
          <p:cNvPr id="12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000" dirty="0"/>
          </a:p>
        </p:txBody>
      </p:sp>
      <p:sp>
        <p:nvSpPr>
          <p:cNvPr id="13" name="Text 2"/>
          <p:cNvSpPr txBox="1"/>
          <p:nvPr/>
        </p:nvSpPr>
        <p:spPr>
          <a:xfrm>
            <a:off x="84712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программ и определение результатов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Совместно с молодым педагогом осуществляется подробное изучение учебных программ. Особое внимание уделяется определению личностных, метапредметных и предметных результатов для обеспечения соответствия требованиям образовательного стандарта.
</a:t>
            </a:r>
            <a:endParaRPr lang="en-US" sz="1027" dirty="0"/>
          </a:p>
        </p:txBody>
      </p:sp>
      <p:sp>
        <p:nvSpPr>
          <p:cNvPr id="14" name="Text 3"/>
          <p:cNvSpPr txBox="1"/>
          <p:nvPr/>
        </p:nvSpPr>
        <p:spPr>
          <a:xfrm>
            <a:off x="367767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тематического планирования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Наставник помогает разработать тематическое планирование, в котором учитываются ключевые виды учебной деятельности, позволяющие организовать образовательный процесс системно и эффективно.
</a:t>
            </a:r>
            <a:endParaRPr lang="en-US" sz="1027" dirty="0"/>
          </a:p>
        </p:txBody>
      </p:sp>
      <p:sp>
        <p:nvSpPr>
          <p:cNvPr id="15" name="Text 4"/>
          <p:cNvSpPr txBox="1"/>
          <p:nvPr/>
        </p:nvSpPr>
        <p:spPr>
          <a:xfrm>
            <a:off x="6458600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Выбор методов и форм обучения
</a:t>
            </a:r>
            <a:pPr algn="l" indent="0" marL="0">
              <a:lnSpc>
                <a:spcPct val="115000"/>
              </a:lnSpc>
              <a:buNone/>
            </a:pP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процессе работы наставник рекомендует оптимальные методы и формы проведения занятий, ориентированные на специфику класса и предмета, что способствует достижению максимального педагогического результата.
</a:t>
            </a:r>
            <a:endParaRPr lang="en-US" sz="1027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100" y="953355"/>
            <a:ext cx="4124700" cy="377829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1100" y="393900"/>
            <a:ext cx="83115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Принципы современного урока по ФГОС
</a:t>
            </a:r>
            <a:endParaRPr lang="en-US" sz="2400" dirty="0"/>
          </a:p>
        </p:txBody>
      </p:sp>
      <p:sp>
        <p:nvSpPr>
          <p:cNvPr id="5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1000" dirty="0"/>
          </a:p>
        </p:txBody>
      </p:sp>
      <p:sp>
        <p:nvSpPr>
          <p:cNvPr id="6" name="Text 2"/>
          <p:cNvSpPr txBox="1"/>
          <p:nvPr/>
        </p:nvSpPr>
        <p:spPr>
          <a:xfrm>
            <a:off x="4545800" y="30700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учителя и основные этапы урока
</a:t>
            </a:r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Учитель выступает в роли соавтора образовательного продукта. Урок включает этапы: постановку проблемы, актуализацию знаний, поиск и формулирование решения, а также применение знаний на практике.
</a:t>
            </a:r>
            <a:endParaRPr lang="en-US" sz="1300" dirty="0"/>
          </a:p>
        </p:txBody>
      </p:sp>
      <p:sp>
        <p:nvSpPr>
          <p:cNvPr id="7" name="Text 3"/>
          <p:cNvSpPr txBox="1"/>
          <p:nvPr/>
        </p:nvSpPr>
        <p:spPr>
          <a:xfrm>
            <a:off x="4545800" y="12622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 личности учащегося
</a:t>
            </a:r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Современный урок ориентирован на всестороннее развитие личности обучающегося. Учитель создает условия для активного участия и самостоятельного освоения материала, стимулируя интерес и мотивацию.
</a:t>
            </a:r>
            <a:endParaRPr lang="en-US" sz="1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Результаты педагогического мониторинга, 2023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00"/>
              </a:lnSpc>
              <a:buNone/>
            </a:pPr>
            <a:r>
              <a:rPr lang="en-US" sz="118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технологии формируют активное вовлечение учеников и способствуют более глубокому усвоению учебного материала в сельской школе.
</a:t>
            </a:r>
            <a:pPr algn="l" indent="0" marL="0">
              <a:lnSpc>
                <a:spcPct val="150000"/>
              </a:lnSpc>
              <a:buNone/>
            </a:pPr>
            <a:r>
              <a:rPr lang="en-US" sz="118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00"/>
              </a:lnSpc>
              <a:buNone/>
            </a:pPr>
            <a:r>
              <a:rPr lang="en-US" sz="1188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 показателей вовлечённости напрямую связан с использованием разнообразных методов, что повышает качество обучения и мотивацию учащихся.
</a:t>
            </a:r>
            <a:endParaRPr lang="en-US" sz="1188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Внедрение образовательных технологий и их эффективность
</a:t>
            </a:r>
            <a:endParaRPr lang="en-US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5062500" y="1646075"/>
            <a:ext cx="3186600" cy="1812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Обучение составлению технологических карт с методической структурой позволяет педагогу оптимизировать время подготовки уроков и повысить эффективность учебного процесса.
</a:t>
            </a:r>
            <a:endParaRPr lang="en-US" sz="1400" dirty="0"/>
          </a:p>
        </p:txBody>
      </p:sp>
      <p:sp>
        <p:nvSpPr>
          <p:cNvPr id="4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000" dirty="0"/>
          </a:p>
        </p:txBody>
      </p:sp>
      <p:sp>
        <p:nvSpPr>
          <p:cNvPr id="5" name="Text 2"/>
          <p:cNvSpPr txBox="1"/>
          <p:nvPr/>
        </p:nvSpPr>
        <p:spPr>
          <a:xfrm>
            <a:off x="740750" y="1646075"/>
            <a:ext cx="3481800" cy="1812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1500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40%
</a:t>
            </a:r>
            <a:pPr algn="ctr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сокращение времени на подготовку благодаря грамотному использованию технологических карт.
</a:t>
            </a:r>
            <a:pPr algn="ctr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Опыт педагогической практики, 2023
</a:t>
            </a:r>
            <a:endParaRPr lang="en-US" sz="2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5" y="977323"/>
            <a:ext cx="2700000" cy="226230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998" y="977025"/>
            <a:ext cx="2698980" cy="22629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400" y="977323"/>
            <a:ext cx="2700000" cy="2262305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1000" dirty="0"/>
          </a:p>
        </p:txBody>
      </p:sp>
      <p:sp>
        <p:nvSpPr>
          <p:cNvPr id="8" name="Text 1"/>
          <p:cNvSpPr txBox="1"/>
          <p:nvPr/>
        </p:nvSpPr>
        <p:spPr>
          <a:xfrm>
            <a:off x="418525" y="3706575"/>
            <a:ext cx="2700000" cy="10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Индивидуальная программа определяет ключевые этапы освоения профессии, помогая молодому специалисту строить путь развития в соответствии с личными и профессиональными целями.
</a:t>
            </a:r>
            <a:endParaRPr lang="en-US" sz="900" dirty="0"/>
          </a:p>
        </p:txBody>
      </p:sp>
      <p:sp>
        <p:nvSpPr>
          <p:cNvPr id="9" name="Text 2"/>
          <p:cNvSpPr txBox="1"/>
          <p:nvPr/>
        </p:nvSpPr>
        <p:spPr>
          <a:xfrm>
            <a:off x="418525" y="3273625"/>
            <a:ext cx="27000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Профессионально-педагогический маршрут
</a:t>
            </a:r>
            <a:endParaRPr lang="en-US" sz="1200" dirty="0"/>
          </a:p>
        </p:txBody>
      </p:sp>
      <p:sp>
        <p:nvSpPr>
          <p:cNvPr id="10" name="Text 3"/>
          <p:cNvSpPr txBox="1"/>
          <p:nvPr/>
        </p:nvSpPr>
        <p:spPr>
          <a:xfrm>
            <a:off x="3195375" y="3706575"/>
            <a:ext cx="2700000" cy="10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Наставник консультирует по созданию портфолио достижений, что способствует систематизации опыта и отражению профессиональных успехов молодого учителя.
</a:t>
            </a:r>
            <a:endParaRPr lang="en-US" sz="900" dirty="0"/>
          </a:p>
        </p:txBody>
      </p:sp>
      <p:sp>
        <p:nvSpPr>
          <p:cNvPr id="11" name="Text 4"/>
          <p:cNvSpPr txBox="1"/>
          <p:nvPr/>
        </p:nvSpPr>
        <p:spPr>
          <a:xfrm>
            <a:off x="3195375" y="3273625"/>
            <a:ext cx="27000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Формирование портфолио
</a:t>
            </a:r>
            <a:endParaRPr lang="en-US" sz="1200" dirty="0"/>
          </a:p>
        </p:txBody>
      </p:sp>
      <p:sp>
        <p:nvSpPr>
          <p:cNvPr id="12" name="Text 5"/>
          <p:cNvSpPr txBox="1"/>
          <p:nvPr/>
        </p:nvSpPr>
        <p:spPr>
          <a:xfrm>
            <a:off x="5980400" y="3706575"/>
            <a:ext cx="2700000" cy="10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программе предусмотрены мероприятия по обмену знаниями между педагогами, что расширяет кругозор и способствует внедрению современных педагогических практик.
</a:t>
            </a:r>
            <a:endParaRPr lang="en-US" sz="900" dirty="0"/>
          </a:p>
        </p:txBody>
      </p:sp>
      <p:sp>
        <p:nvSpPr>
          <p:cNvPr id="13" name="Text 6"/>
          <p:cNvSpPr txBox="1"/>
          <p:nvPr/>
        </p:nvSpPr>
        <p:spPr>
          <a:xfrm>
            <a:off x="5980400" y="3273625"/>
            <a:ext cx="27000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Организация обмена опытом
</a:t>
            </a:r>
            <a:endParaRPr lang="en-US" sz="1200" dirty="0"/>
          </a:p>
        </p:txBody>
      </p:sp>
      <p:sp>
        <p:nvSpPr>
          <p:cNvPr id="14" name="Text 7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Индивидуальное развитие молодого педагога
</a:t>
            </a: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DF3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0" y="393900"/>
            <a:ext cx="84276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Этапы сопровождения молодого специалиста
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1000" dirty="0"/>
          </a:p>
        </p:txBody>
      </p:sp>
      <p:sp>
        <p:nvSpPr>
          <p:cNvPr id="8" name="Text 2"/>
          <p:cNvSpPr txBox="1"/>
          <p:nvPr/>
        </p:nvSpPr>
        <p:spPr>
          <a:xfrm>
            <a:off x="2413275" y="137172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Освоение учебного предмета
</a:t>
            </a:r>
            <a:pPr algn="l" indent="0" marL="0">
              <a:lnSpc>
                <a:spcPct val="11500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Углубленное знакомство с содержанием дисциплины, разработка рабочих программ и планов уроков.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497000" y="289677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0039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Начало учебного года
</a:t>
            </a:r>
            <a:pPr algn="l" indent="0" marL="0">
              <a:lnSpc>
                <a:spcPct val="130039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Изучение ФГОС и особенностей образовательной организации, адаптация к новым условиям работы.
</a:t>
            </a:r>
            <a:endParaRPr lang="en-US" sz="1200" dirty="0"/>
          </a:p>
        </p:txBody>
      </p:sp>
      <p:sp>
        <p:nvSpPr>
          <p:cNvPr id="10" name="Text 4"/>
          <p:cNvSpPr txBox="1"/>
          <p:nvPr/>
        </p:nvSpPr>
        <p:spPr>
          <a:xfrm>
            <a:off x="4314525" y="288787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Совершенствование методики преподавания
</a:t>
            </a:r>
            <a:pPr algn="l" indent="0" marL="0">
              <a:lnSpc>
                <a:spcPct val="11500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Внедрение современных технологий и методов обучения, работа над повышением эффективности уроков.
</a:t>
            </a:r>
            <a:endParaRPr lang="en-US" sz="1200" dirty="0"/>
          </a:p>
        </p:txBody>
      </p:sp>
      <p:sp>
        <p:nvSpPr>
          <p:cNvPr id="11" name="Text 5"/>
          <p:cNvSpPr txBox="1"/>
          <p:nvPr/>
        </p:nvSpPr>
        <p:spPr>
          <a:xfrm>
            <a:off x="6226925" y="137172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Регулярный анализ и рефлексия
</a:t>
            </a:r>
            <a:pPr algn="l" indent="0" marL="0">
              <a:lnSpc>
                <a:spcPct val="11500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Обсуждение результатов деятельности, выявление затруднений, планирование дальнейших шагов развития.
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1800" y="1216545"/>
            <a:ext cx="4392300" cy="3199859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777725" y="1429875"/>
            <a:ext cx="3555600" cy="114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Коллектив характеризуется традициями взаимопомощи и творческой активности, что создает для молодого специалиста благоприятную среду адаптации и профессионального роста.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777725" y="3109275"/>
            <a:ext cx="3555600" cy="114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Высокий уровень ответственности и поддержка инициатив развивают у нового педагога чувство причастности и мотивацию к постоянному развитию в профессии.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538925" y="393900"/>
            <a:ext cx="80916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Атмосфера поддержки в педагогическом коллективе
</a:t>
            </a:r>
            <a:endParaRPr lang="en-US" sz="2400" dirty="0"/>
          </a:p>
        </p:txBody>
      </p:sp>
      <p:sp>
        <p:nvSpPr>
          <p:cNvPr id="8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17</a:t>
            </a:r>
            <a:endParaRPr lang="en-US"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033325" y="1220450"/>
            <a:ext cx="4400400" cy="818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Наставничество формирует у молодых специалистов творческий подход и организаторские навыки, развивающие эффективные методы работы с учениками.
</a:t>
            </a:r>
            <a:endParaRPr lang="en-US" sz="1100" dirty="0"/>
          </a:p>
        </p:txBody>
      </p:sp>
      <p:sp>
        <p:nvSpPr>
          <p:cNvPr id="8" name="Text 1"/>
          <p:cNvSpPr txBox="1"/>
          <p:nvPr/>
        </p:nvSpPr>
        <p:spPr>
          <a:xfrm>
            <a:off x="3033200" y="2351825"/>
            <a:ext cx="4400400" cy="818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Поддержка наставника способствует развитию исследовательских способностей и навыков самостоятельного решения профессиональных задач.
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3033200" y="3486150"/>
            <a:ext cx="4400400" cy="818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Процесс наставничества помогает устанавливать конструктивные отношения в коллективе и совершенствовать коммуникативные компетенции педагога.
</a:t>
            </a:r>
            <a:endParaRPr lang="en-US" sz="1100" dirty="0"/>
          </a:p>
        </p:txBody>
      </p:sp>
      <p:sp>
        <p:nvSpPr>
          <p:cNvPr id="10" name="Text 3"/>
          <p:cNvSpPr txBox="1"/>
          <p:nvPr/>
        </p:nvSpPr>
        <p:spPr>
          <a:xfrm>
            <a:off x="337920" y="393900"/>
            <a:ext cx="83946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наставничества на компетенции педагогов
</a:t>
            </a:r>
            <a:endParaRPr lang="en-US" sz="2400" dirty="0"/>
          </a:p>
        </p:txBody>
      </p:sp>
      <p:sp>
        <p:nvSpPr>
          <p:cNvPr id="11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</a:t>
            </a:r>
            <a:endParaRPr lang="en-US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Отчёт педагогического совета, 2023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00"/>
              </a:lnSpc>
              <a:buNone/>
            </a:pPr>
            <a:r>
              <a:rPr lang="en-US" sz="129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Наставничество способствует повышению профессионализма всех участников и укреплению кадровой стабильности в образовательном учреждении.
</a:t>
            </a:r>
            <a:pPr algn="l" indent="0" marL="0">
              <a:lnSpc>
                <a:spcPct val="150000"/>
              </a:lnSpc>
              <a:buNone/>
            </a:pPr>
            <a:r>
              <a:rPr lang="en-US" sz="129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00"/>
              </a:lnSpc>
              <a:buNone/>
            </a:pPr>
            <a:r>
              <a:rPr lang="en-US" sz="129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Обратная связь подтверждает взаимное развитие и улучшение коллективного климата благодаря практикам наставничества.
</a:t>
            </a:r>
            <a:endParaRPr lang="en-US" sz="1294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Преимущества наставничества для всех сторон процесса
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Современный педагог должен быть мобильным, креативным и готовым к обучению. Наставник помогает молодым специалистам адаптироваться и осваивать профессиональные обязанности.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требования к педагогу и роль наставника
</a:t>
            </a:r>
            <a:endParaRPr lang="en-US" sz="2400" dirty="0"/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BBC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63300" y="1165200"/>
            <a:ext cx="7374600" cy="28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Наставничество — ключ к успеху сельской школы
</a:t>
            </a:r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Наставничество обеспечивает передачу опыта, укрепляет профессиональную адаптацию и формирует сплочённый коллектив, что способствует устойчивому развитию сельских образовательных учреждений.
</a:t>
            </a:r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183700" y="1565975"/>
            <a:ext cx="25170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Поддержка опытных наставников способствует успешной интеграции молодых учителей и развитию их профессиональных качеств в педагогическом коллективе.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185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сельских школах остро ощущается нехватка квалифицированных учителей, что требует привлечения молодых специалистов для восполнения кадрового потенциала.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3338125" y="1565975"/>
            <a:ext cx="2380800" cy="2474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Молодые педагоги нуждаются в быстром освоении практических навыков, необходимых для эффективной работы в новых условиях сельской школы.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418525" y="393900"/>
            <a:ext cx="82119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188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Необходимость привлечения молодых педагогов в сельские школы
</a:t>
            </a:r>
            <a:endParaRPr lang="en-US" sz="1889" dirty="0"/>
          </a:p>
        </p:txBody>
      </p:sp>
      <p:sp>
        <p:nvSpPr>
          <p:cNvPr id="9" name="Text 4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479" y="1167050"/>
            <a:ext cx="3753092" cy="3355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941800" y="1610406"/>
            <a:ext cx="3449700" cy="141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2019 году в сельскую школу был принят молодой специалист, которому педагогическим советом назначили наставника с 25-летним преподавательским стажем. Наставник обеспечил комплексное сопровождение и поддержку в процессе адаптации.
</a:t>
            </a:r>
            <a:endParaRPr lang="en-US" sz="1100" dirty="0"/>
          </a:p>
        </p:txBody>
      </p:sp>
      <p:sp>
        <p:nvSpPr>
          <p:cNvPr id="8" name="Text 1"/>
          <p:cNvSpPr txBox="1"/>
          <p:nvPr/>
        </p:nvSpPr>
        <p:spPr>
          <a:xfrm>
            <a:off x="475850" y="393900"/>
            <a:ext cx="8183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Старт наставничества: практический кейс
</a:t>
            </a:r>
            <a:endParaRPr lang="en-US" sz="2400" dirty="0"/>
          </a:p>
        </p:txBody>
      </p:sp>
      <p:sp>
        <p:nvSpPr>
          <p:cNvPr id="9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  <p:sp>
        <p:nvSpPr>
          <p:cNvPr id="10" name="Text 3"/>
          <p:cNvSpPr txBox="1"/>
          <p:nvPr/>
        </p:nvSpPr>
        <p:spPr>
          <a:xfrm>
            <a:off x="941800" y="3465256"/>
            <a:ext cx="3449700" cy="141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Опытный педагог помог сориентироваться в школьной среде, познакомил с коллегами и организовал обучение, что способствовало эффективному профессиональному развитию нового учителя.
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84625" y="1392850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Наставник знакомит молодого педагога с особенностями образовательного учреждения и профессиональными обязанностями, формируя основу для успешной работы.
</a:t>
            </a:r>
            <a:endParaRPr lang="en-US" sz="1200" dirty="0"/>
          </a:p>
        </p:txBody>
      </p:sp>
      <p:sp>
        <p:nvSpPr>
          <p:cNvPr id="4" name="Text 1"/>
          <p:cNvSpPr txBox="1"/>
          <p:nvPr/>
        </p:nvSpPr>
        <p:spPr>
          <a:xfrm>
            <a:off x="4902425" y="13929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Проводится анализ личных и профессиональных качеств молодого специалиста для организации индивидуальной поддержки и развития.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6846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Организация обучения новым методикам и контроль самостоятельного проведения уроков обеспечивают повышение компетентности начинающего учителя.
</a:t>
            </a:r>
            <a:endParaRPr lang="en-US" sz="1200" dirty="0"/>
          </a:p>
        </p:txBody>
      </p:sp>
      <p:sp>
        <p:nvSpPr>
          <p:cNvPr id="6" name="Text 3"/>
          <p:cNvSpPr txBox="1"/>
          <p:nvPr/>
        </p:nvSpPr>
        <p:spPr>
          <a:xfrm>
            <a:off x="4902425" y="3266225"/>
            <a:ext cx="3550200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Наставник помогает выявлять и устранять профессиональные ошибки, поддерживает мотивацию и формирует педагогический стиль.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418525" y="393900"/>
            <a:ext cx="8319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наставника в профессиональном становлении
</a:t>
            </a:r>
            <a:endParaRPr lang="en-US" sz="2400" dirty="0"/>
          </a:p>
        </p:txBody>
      </p:sp>
      <p:sp>
        <p:nvSpPr>
          <p:cNvPr id="8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0"/>
          <p:cNvSpPr txBox="1"/>
          <p:nvPr/>
        </p:nvSpPr>
        <p:spPr>
          <a:xfrm>
            <a:off x="337920" y="393900"/>
            <a:ext cx="84678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направления работы наставника
</a:t>
            </a:r>
            <a:endParaRPr lang="en-US" sz="2400" dirty="0"/>
          </a:p>
        </p:txBody>
      </p:sp>
      <p:sp>
        <p:nvSpPr>
          <p:cNvPr id="9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  <p:sp>
        <p:nvSpPr>
          <p:cNvPr id="10" name="Text 2"/>
          <p:cNvSpPr txBox="1"/>
          <p:nvPr/>
        </p:nvSpPr>
        <p:spPr>
          <a:xfrm>
            <a:off x="497000" y="289677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0039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Планирование работы
</a:t>
            </a:r>
            <a:pPr algn="l" indent="0" marL="0">
              <a:lnSpc>
                <a:spcPct val="130039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Разработка годового плана с учетом задач адаптации и профессионального роста молодого специалиста.
</a:t>
            </a:r>
            <a:endParaRPr lang="en-US" sz="1200" dirty="0"/>
          </a:p>
        </p:txBody>
      </p:sp>
      <p:sp>
        <p:nvSpPr>
          <p:cNvPr id="11" name="Text 3"/>
          <p:cNvSpPr txBox="1"/>
          <p:nvPr/>
        </p:nvSpPr>
        <p:spPr>
          <a:xfrm>
            <a:off x="2413275" y="137172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Диагностика трудностей
</a:t>
            </a:r>
            <a:pPr algn="l" indent="0" marL="0">
              <a:lnSpc>
                <a:spcPct val="11500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Выявление профессиональных затруднений через наблюдение, тестирование и беседы с молодым педагогом.
</a:t>
            </a:r>
            <a:endParaRPr lang="en-US" sz="1200" dirty="0"/>
          </a:p>
        </p:txBody>
      </p:sp>
      <p:sp>
        <p:nvSpPr>
          <p:cNvPr id="12" name="Text 4"/>
          <p:cNvSpPr txBox="1"/>
          <p:nvPr/>
        </p:nvSpPr>
        <p:spPr>
          <a:xfrm>
            <a:off x="4314525" y="288787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Методическая поддержка
</a:t>
            </a:r>
            <a:pPr algn="l" indent="0" marL="0">
              <a:lnSpc>
                <a:spcPct val="11500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Создание рекомендаций и проведение обучающих мероприятий для совершенствования педагогических навыков.
</a:t>
            </a:r>
            <a:endParaRPr lang="en-US" sz="1200" dirty="0"/>
          </a:p>
        </p:txBody>
      </p:sp>
      <p:sp>
        <p:nvSpPr>
          <p:cNvPr id="13" name="Text 5"/>
          <p:cNvSpPr txBox="1"/>
          <p:nvPr/>
        </p:nvSpPr>
        <p:spPr>
          <a:xfrm>
            <a:off x="6226925" y="1371725"/>
            <a:ext cx="2488800" cy="104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Мониторинг и анализ
</a:t>
            </a:r>
            <a:pPr algn="l" indent="0" marL="0">
              <a:lnSpc>
                <a:spcPct val="11500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Отслеживание прогресса адаптации, обзор результатов и внедрение опыта наставничества в систему школы.
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100" y="1863463"/>
            <a:ext cx="4152000" cy="1691329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20100" y="4191525"/>
            <a:ext cx="35547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Опыт автора и положения о наставничестве
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4957350" y="2001700"/>
            <a:ext cx="3696300" cy="171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Выделены три ключевых этапа адаптации, способствующих формированию профессионализма начинающего педагога.
</a:t>
            </a:r>
            <a:pPr algn="l" indent="0" marL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Пошаговое освоение обязанностей обеспечивает успешную профессиональную адаптацию молодого учителя.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420100" y="393900"/>
            <a:ext cx="84933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Этапы профессиональной адаптации молодого специалиста
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25800" y="1605325"/>
            <a:ext cx="3103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Трудности в установлении положительных отношений с учащимися негативно влияют на мотивацию и эффективность обучения.
</a:t>
            </a:r>
            <a:endParaRPr lang="en-US" sz="1200" dirty="0"/>
          </a:p>
        </p:txBody>
      </p:sp>
      <p:sp>
        <p:nvSpPr>
          <p:cNvPr id="7" name="Text 1"/>
          <p:cNvSpPr txBox="1"/>
          <p:nvPr/>
        </p:nvSpPr>
        <p:spPr>
          <a:xfrm>
            <a:off x="925800" y="3388025"/>
            <a:ext cx="3103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Недостаток практических навыков осложняет организацию учебного процесса и ведет к снижению качества уроков.
</a:t>
            </a:r>
            <a:endParaRPr lang="en-US" sz="1200" dirty="0"/>
          </a:p>
        </p:txBody>
      </p:sp>
      <p:sp>
        <p:nvSpPr>
          <p:cNvPr id="8" name="Text 2"/>
          <p:cNvSpPr txBox="1"/>
          <p:nvPr/>
        </p:nvSpPr>
        <p:spPr>
          <a:xfrm>
            <a:off x="5235875" y="1605375"/>
            <a:ext cx="3103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Адаптация к нормативным образовательным стандартам порождает стресс и потребность в поддержке специалистов.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5235875" y="3388025"/>
            <a:ext cx="3103200" cy="128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Перегрузка при подготовке занятий вызывает усталость и снижает интерес к профессиональной деятельности.
</a:t>
            </a:r>
            <a:endParaRPr lang="en-US" sz="1200" dirty="0"/>
          </a:p>
        </p:txBody>
      </p:sp>
      <p:sp>
        <p:nvSpPr>
          <p:cNvPr id="10" name="Text 4"/>
          <p:cNvSpPr txBox="1"/>
          <p:nvPr/>
        </p:nvSpPr>
        <p:spPr>
          <a:xfrm>
            <a:off x="424625" y="393900"/>
            <a:ext cx="79146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проблемы новичка: выявление и анализ
</a:t>
            </a:r>
            <a:endParaRPr lang="en-US" sz="2400" dirty="0"/>
          </a:p>
        </p:txBody>
      </p:sp>
      <p:sp>
        <p:nvSpPr>
          <p:cNvPr id="11" name="Text 5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12" y="1631450"/>
            <a:ext cx="8261425" cy="31599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8630400" y="4791400"/>
            <a:ext cx="589800" cy="30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415925" y="393900"/>
            <a:ext cx="8264400" cy="65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Диагностика профессиональных сложностей молодого педагога
</a:t>
            </a:r>
            <a:endParaRPr lang="en-US" sz="2400" dirty="0"/>
          </a:p>
        </p:txBody>
      </p:sp>
      <p:sp>
        <p:nvSpPr>
          <p:cNvPr id="7" name="Text 2"/>
          <p:cNvSpPr txBox="1"/>
          <p:nvPr/>
        </p:nvSpPr>
        <p:spPr>
          <a:xfrm>
            <a:off x="418525" y="1096575"/>
            <a:ext cx="7712700" cy="43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Методы выявления трудностей в работе молодого специалиста
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2026-03-17T11:58:09Z</dcterms:created>
  <dcterms:modified xsi:type="dcterms:W3CDTF">2026-03-17T11:58:09Z</dcterms:modified>
</cp:coreProperties>
</file>