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0" r:id="rId3"/>
    <p:sldId id="263" r:id="rId4"/>
    <p:sldId id="264" r:id="rId5"/>
    <p:sldId id="266" r:id="rId6"/>
    <p:sldId id="267" r:id="rId7"/>
    <p:sldId id="268" r:id="rId8"/>
    <p:sldId id="270" r:id="rId9"/>
    <p:sldId id="257" r:id="rId10"/>
    <p:sldId id="258" r:id="rId11"/>
    <p:sldId id="261" r:id="rId12"/>
    <p:sldId id="262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76DD0-383C-4302-86B0-E1B98D231B6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5F31A-A955-4D1B-B30C-E1751BBCB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75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5F31A-A955-4D1B-B30C-E1751BBCBB8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4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5F31A-A955-4D1B-B30C-E1751BBCBB8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7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5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285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77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028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65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140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9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7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1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7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9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1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F3EC-CC86-4761-AB6E-042B4EFCF9A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1F83F9-3FEA-4CDA-9436-2A3B9924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11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4314" y="2381967"/>
            <a:ext cx="7766936" cy="1646302"/>
          </a:xfrm>
        </p:spPr>
        <p:txBody>
          <a:bodyPr/>
          <a:lstStyle/>
          <a:p>
            <a:pPr algn="ctr"/>
            <a:r>
              <a:rPr lang="ru-RU" sz="4400" dirty="0" smtClean="0"/>
              <a:t>Технологическая </a:t>
            </a:r>
            <a:r>
              <a:rPr lang="ru-RU" sz="4400" dirty="0" smtClean="0"/>
              <a:t>карта как компонент проектирования учебного занятия в ДШИ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31740" y="5283328"/>
            <a:ext cx="5100918" cy="965073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dirty="0" smtClean="0"/>
              <a:t>Куликова Елена Николаевна, </a:t>
            </a:r>
          </a:p>
          <a:p>
            <a:pPr algn="l">
              <a:spcBef>
                <a:spcPts val="0"/>
              </a:spcBef>
            </a:pPr>
            <a:r>
              <a:rPr lang="ru-RU" dirty="0" smtClean="0"/>
              <a:t>зам директора по учебной работе</a:t>
            </a:r>
          </a:p>
          <a:p>
            <a:pPr algn="l">
              <a:spcBef>
                <a:spcPts val="0"/>
              </a:spcBef>
            </a:pPr>
            <a:r>
              <a:rPr lang="ru-RU" dirty="0" smtClean="0"/>
              <a:t>МБУ ДО «Вельская ДШИ»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11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9058" y="118223"/>
            <a:ext cx="9910199" cy="1267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Нестандартный урок </a:t>
            </a:r>
            <a:r>
              <a:rPr lang="ru-RU" sz="2700" dirty="0" smtClean="0"/>
              <a:t>- это импровизированное учебное занятие, имеющее нетрадиционную структуру.</a:t>
            </a:r>
            <a:br>
              <a:rPr lang="ru-RU" sz="2700" dirty="0" smtClean="0"/>
            </a:br>
            <a:r>
              <a:rPr lang="ru-RU" sz="2700" dirty="0" smtClean="0"/>
              <a:t> Цель - возбуждение и удержание интереса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60502"/>
              </p:ext>
            </p:extLst>
          </p:nvPr>
        </p:nvGraphicFramePr>
        <p:xfrm>
          <a:off x="450170" y="1386038"/>
          <a:ext cx="10136629" cy="5359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71922">
                  <a:extLst>
                    <a:ext uri="{9D8B030D-6E8A-4147-A177-3AD203B41FA5}">
                      <a16:colId xmlns:a16="http://schemas.microsoft.com/office/drawing/2014/main" val="391651485"/>
                    </a:ext>
                  </a:extLst>
                </a:gridCol>
                <a:gridCol w="5364707">
                  <a:extLst>
                    <a:ext uri="{9D8B030D-6E8A-4147-A177-3AD203B41FA5}">
                      <a16:colId xmlns:a16="http://schemas.microsoft.com/office/drawing/2014/main" val="1606007315"/>
                    </a:ext>
                  </a:extLst>
                </a:gridCol>
              </a:tblGrid>
              <a:tr h="702648">
                <a:tc>
                  <a:txBody>
                    <a:bodyPr/>
                    <a:lstStyle/>
                    <a:p>
                      <a:pPr marL="127000" algn="ct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endParaRPr lang="ru-RU" sz="2000" b="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7000" algn="ct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Индивидуальный</a:t>
                      </a:r>
                    </a:p>
                    <a:p>
                      <a:pPr marL="127000" algn="ctr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</a:p>
                    <a:p>
                      <a:pPr marL="12700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endParaRPr lang="ru-RU" sz="2000" b="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4775" algn="ct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Групповой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4775" algn="ctr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89699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презентация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презентация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0746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концерт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 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игра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877851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ru-RU" sz="2000" b="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сказка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путешествие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667774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 - игра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семинар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166126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взаимообучения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диспут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578183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похвалы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 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зачет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82734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критики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викторина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31106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тест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конкурс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69462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развитие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способностей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диалог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69881"/>
                  </a:ext>
                </a:extLst>
              </a:tr>
              <a:tr h="305193"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Урок творчества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Урок</a:t>
                      </a:r>
                      <a:r>
                        <a:rPr lang="ru-RU" sz="20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0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практикум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4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0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73072" y="214964"/>
            <a:ext cx="8745799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Технологическая карта занятия по учебной дисциплине (уроку) на тему «…»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38164"/>
              </p:ext>
            </p:extLst>
          </p:nvPr>
        </p:nvGraphicFramePr>
        <p:xfrm>
          <a:off x="721894" y="1126701"/>
          <a:ext cx="8499107" cy="49662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20865">
                  <a:extLst>
                    <a:ext uri="{9D8B030D-6E8A-4147-A177-3AD203B41FA5}">
                      <a16:colId xmlns:a16="http://schemas.microsoft.com/office/drawing/2014/main" val="473536160"/>
                    </a:ext>
                  </a:extLst>
                </a:gridCol>
                <a:gridCol w="4678242">
                  <a:extLst>
                    <a:ext uri="{9D8B030D-6E8A-4147-A177-3AD203B41FA5}">
                      <a16:colId xmlns:a16="http://schemas.microsoft.com/office/drawing/2014/main" val="710294349"/>
                    </a:ext>
                  </a:extLst>
                </a:gridCol>
              </a:tblGrid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Ф.И.О. педагога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87246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Ф.И.О. обучающегося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892066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61779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26639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Специальность/отделение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15337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Тема занятия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965758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Тип занятия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13843"/>
                  </a:ext>
                </a:extLst>
              </a:tr>
              <a:tr h="345675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Форма организации учебной деятельности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групповая, коллективная, мелкогрупповая,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 algn="just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индивидуальная,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фронтальная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440669"/>
                  </a:ext>
                </a:extLst>
              </a:tr>
              <a:tr h="17777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Цель занятия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74906"/>
                  </a:ext>
                </a:extLst>
              </a:tr>
              <a:tr h="533327"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Задачи занятия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79705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Образовательные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Развивающие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Воспитательные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289029"/>
                  </a:ext>
                </a:extLst>
              </a:tr>
              <a:tr h="658429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Предметные, личностные,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межпредметные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Знания, умения, практический опыт,</a:t>
                      </a:r>
                      <a:r>
                        <a:rPr lang="ru-RU" sz="1600" b="0" spc="3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компетенции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(общие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 профессиональные)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939641"/>
                  </a:ext>
                </a:extLst>
              </a:tr>
              <a:tr h="526743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Используемые методы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Словесный, наглядно-слуховой, практический;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анализ; обобщение; эмоционально-познавательный….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26217"/>
                  </a:ext>
                </a:extLst>
              </a:tr>
              <a:tr h="395057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Используемые ресурсы</a:t>
                      </a:r>
                      <a:endParaRPr lang="ru-RU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Метод. литература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Интернет ресурсы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Пособия и т.п.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46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69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96309"/>
              </p:ext>
            </p:extLst>
          </p:nvPr>
        </p:nvGraphicFramePr>
        <p:xfrm>
          <a:off x="215676" y="2723950"/>
          <a:ext cx="11719650" cy="14338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01216">
                  <a:extLst>
                    <a:ext uri="{9D8B030D-6E8A-4147-A177-3AD203B41FA5}">
                      <a16:colId xmlns:a16="http://schemas.microsoft.com/office/drawing/2014/main" val="780189476"/>
                    </a:ext>
                  </a:extLst>
                </a:gridCol>
                <a:gridCol w="987785">
                  <a:extLst>
                    <a:ext uri="{9D8B030D-6E8A-4147-A177-3AD203B41FA5}">
                      <a16:colId xmlns:a16="http://schemas.microsoft.com/office/drawing/2014/main" val="2350723084"/>
                    </a:ext>
                  </a:extLst>
                </a:gridCol>
                <a:gridCol w="1915706">
                  <a:extLst>
                    <a:ext uri="{9D8B030D-6E8A-4147-A177-3AD203B41FA5}">
                      <a16:colId xmlns:a16="http://schemas.microsoft.com/office/drawing/2014/main" val="4044531997"/>
                    </a:ext>
                  </a:extLst>
                </a:gridCol>
                <a:gridCol w="1945637">
                  <a:extLst>
                    <a:ext uri="{9D8B030D-6E8A-4147-A177-3AD203B41FA5}">
                      <a16:colId xmlns:a16="http://schemas.microsoft.com/office/drawing/2014/main" val="1225288360"/>
                    </a:ext>
                  </a:extLst>
                </a:gridCol>
                <a:gridCol w="1756063">
                  <a:extLst>
                    <a:ext uri="{9D8B030D-6E8A-4147-A177-3AD203B41FA5}">
                      <a16:colId xmlns:a16="http://schemas.microsoft.com/office/drawing/2014/main" val="1614428872"/>
                    </a:ext>
                  </a:extLst>
                </a:gridCol>
                <a:gridCol w="1463576">
                  <a:extLst>
                    <a:ext uri="{9D8B030D-6E8A-4147-A177-3AD203B41FA5}">
                      <a16:colId xmlns:a16="http://schemas.microsoft.com/office/drawing/2014/main" val="3062352668"/>
                    </a:ext>
                  </a:extLst>
                </a:gridCol>
                <a:gridCol w="1549667">
                  <a:extLst>
                    <a:ext uri="{9D8B030D-6E8A-4147-A177-3AD203B41FA5}">
                      <a16:colId xmlns:a16="http://schemas.microsoft.com/office/drawing/2014/main" val="143524802"/>
                    </a:ext>
                  </a:extLst>
                </a:gridCol>
              </a:tblGrid>
              <a:tr h="1129036">
                <a:tc>
                  <a:txBody>
                    <a:bodyPr/>
                    <a:lstStyle/>
                    <a:p>
                      <a:pPr marL="67945" marR="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Основные этапы урока, продолжительность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Планируемый результат 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438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Деятельность педагога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74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</a:p>
                    <a:p>
                      <a:pPr marL="68580" marR="174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обучающихся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603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8695" algn="l"/>
                        </a:tabLs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Музыкальный материал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15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2825" algn="l"/>
                        </a:tabLs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Оборудование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82074"/>
                  </a:ext>
                </a:extLst>
              </a:tr>
              <a:tr h="190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14051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75335" y="98257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90C226"/>
                </a:solidFill>
                <a:ea typeface="+mj-ea"/>
                <a:cs typeface="+mj-cs"/>
              </a:rPr>
              <a:t>Технологическая карта занятия по учебной дисциплине (уроку) на тему «…»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947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185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734" y="1165506"/>
            <a:ext cx="7862054" cy="476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5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Технологическая </a:t>
            </a:r>
            <a:r>
              <a:rPr lang="ru-RU" dirty="0"/>
              <a:t>карта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016" y="1380660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– </a:t>
            </a:r>
            <a:r>
              <a:rPr lang="ru-RU" sz="2400" dirty="0"/>
              <a:t>это способ графического проектирования занятия, таблица, позволяющая структурировать занятие по выбранным педагогом параметрам.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150914" y="2663906"/>
            <a:ext cx="905436" cy="1057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3573" y="3895729"/>
            <a:ext cx="7225553" cy="8061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</a:rPr>
              <a:t>Задача технологической карты – отразить деятельностный подход в </a:t>
            </a:r>
            <a:r>
              <a:rPr lang="ru-RU" sz="2400" i="1" dirty="0" smtClean="0">
                <a:solidFill>
                  <a:schemeClr val="tx1"/>
                </a:solidFill>
              </a:rPr>
              <a:t>обучении 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78098" y="5057699"/>
            <a:ext cx="2473693" cy="1232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Технологическая карта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66391" y="5057699"/>
            <a:ext cx="2580329" cy="1232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учебного процесса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4562375" y="5361272"/>
            <a:ext cx="493975" cy="4620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3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852" y="25997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</a:t>
            </a:r>
            <a:r>
              <a:rPr lang="ru-RU" sz="2800" dirty="0"/>
              <a:t>к структуре каждого типа </a:t>
            </a:r>
            <a:r>
              <a:rPr lang="ru-RU" sz="2800" dirty="0" smtClean="0"/>
              <a:t>урока: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3388" y="989106"/>
            <a:ext cx="85523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организационный этап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правильно </a:t>
            </a:r>
            <a:r>
              <a:rPr lang="ru-RU" dirty="0"/>
              <a:t>определить дидактические задачи и воспитательные цели урока и его значение в системе уроков по теме</a:t>
            </a:r>
            <a:r>
              <a:rPr lang="ru-RU" dirty="0" smtClean="0"/>
              <a:t>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определить </a:t>
            </a:r>
            <a:r>
              <a:rPr lang="ru-RU" dirty="0"/>
              <a:t>тип </a:t>
            </a:r>
            <a:r>
              <a:rPr lang="ru-RU" dirty="0" smtClean="0"/>
              <a:t>урока;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связать </a:t>
            </a:r>
            <a:r>
              <a:rPr lang="ru-RU" dirty="0"/>
              <a:t>данный урок с предыдущим и </a:t>
            </a:r>
            <a:r>
              <a:rPr lang="ru-RU" dirty="0" smtClean="0"/>
              <a:t>последующим;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/>
              <a:t>о</a:t>
            </a:r>
            <a:r>
              <a:rPr lang="ru-RU" dirty="0" smtClean="0"/>
              <a:t>тобрать и применять</a:t>
            </a:r>
            <a:r>
              <a:rPr lang="ru-RU" dirty="0"/>
              <a:t>	</a:t>
            </a:r>
            <a:r>
              <a:rPr lang="ru-RU" dirty="0" smtClean="0"/>
              <a:t>оптимальные сочетания методов изучения нового материала;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обеспечить </a:t>
            </a:r>
            <a:r>
              <a:rPr lang="ru-RU" dirty="0"/>
              <a:t>систематический и разнообразный контроль знаний </a:t>
            </a:r>
            <a:r>
              <a:rPr lang="ru-RU" dirty="0" smtClean="0"/>
              <a:t>учащихся;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продумать </a:t>
            </a:r>
            <a:r>
              <a:rPr lang="ru-RU" dirty="0"/>
              <a:t>систему повторения и закрепления изученного </a:t>
            </a:r>
            <a:r>
              <a:rPr lang="ru-RU" dirty="0" smtClean="0"/>
              <a:t>материала;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найти </a:t>
            </a:r>
            <a:r>
              <a:rPr lang="ru-RU" dirty="0"/>
              <a:t>оптимальное место домашнему заданию.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987109"/>
            <a:ext cx="9034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1990" marR="541020" algn="ctr">
              <a:spcAft>
                <a:spcPts val="0"/>
              </a:spcAft>
            </a:pPr>
            <a:r>
              <a:rPr lang="ru-RU" sz="2800" kern="0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Требования</a:t>
            </a:r>
            <a:r>
              <a:rPr lang="ru-RU" sz="2800" kern="0" spc="-25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kern="0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к</a:t>
            </a:r>
            <a:r>
              <a:rPr lang="ru-RU" sz="2800" kern="0" spc="-15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kern="0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подготовке</a:t>
            </a:r>
            <a:r>
              <a:rPr lang="ru-RU" sz="2800" kern="0" spc="-15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kern="0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организации</a:t>
            </a:r>
            <a:r>
              <a:rPr lang="ru-RU" sz="2800" kern="0" spc="-15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kern="0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урока:</a:t>
            </a:r>
            <a:endParaRPr lang="ru-RU" sz="2800" kern="0" dirty="0">
              <a:solidFill>
                <a:schemeClr val="accent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9570" y="4646010"/>
            <a:ext cx="80789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обеспечить </a:t>
            </a:r>
            <a:r>
              <a:rPr lang="ru-RU" dirty="0"/>
              <a:t>на уроке охрану здоровья </a:t>
            </a:r>
            <a:r>
              <a:rPr lang="ru-RU" dirty="0" smtClean="0"/>
              <a:t>обучающихся;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подготовка </a:t>
            </a:r>
            <a:r>
              <a:rPr lang="ru-RU" dirty="0"/>
              <a:t>к уроку с планирования системы уроков по данной </a:t>
            </a:r>
            <a:r>
              <a:rPr lang="ru-RU" dirty="0" smtClean="0"/>
              <a:t>теме;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своевременная</a:t>
            </a:r>
            <a:r>
              <a:rPr lang="ru-RU" dirty="0"/>
              <a:t>	подготовка	к	</a:t>
            </a:r>
            <a:r>
              <a:rPr lang="ru-RU" dirty="0" smtClean="0"/>
              <a:t>каждому уроку демонстрационного и </a:t>
            </a:r>
            <a:r>
              <a:rPr lang="ru-RU" dirty="0"/>
              <a:t>дидактического </a:t>
            </a:r>
            <a:r>
              <a:rPr lang="ru-RU" dirty="0" smtClean="0"/>
              <a:t>материала, технических </a:t>
            </a:r>
            <a:r>
              <a:rPr lang="ru-RU" dirty="0"/>
              <a:t>средств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06412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687" y="32273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Требования к технике проведения </a:t>
            </a:r>
            <a:r>
              <a:rPr lang="ru-RU" sz="2800" dirty="0" smtClean="0"/>
              <a:t>урока: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7201" y="983130"/>
            <a:ext cx="85971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урок </a:t>
            </a:r>
            <a:r>
              <a:rPr lang="ru-RU" dirty="0"/>
              <a:t>должен быть </a:t>
            </a:r>
            <a:r>
              <a:rPr lang="ru-RU" dirty="0" smtClean="0"/>
              <a:t>эмоциональным, вызывать </a:t>
            </a:r>
            <a:r>
              <a:rPr lang="ru-RU" dirty="0"/>
              <a:t>интерес к </a:t>
            </a:r>
            <a:r>
              <a:rPr lang="ru-RU" dirty="0" smtClean="0"/>
              <a:t>обучению, воспитывать </a:t>
            </a:r>
            <a:r>
              <a:rPr lang="ru-RU" dirty="0"/>
              <a:t>потребность к </a:t>
            </a:r>
            <a:r>
              <a:rPr lang="ru-RU" dirty="0" smtClean="0"/>
              <a:t>знанию;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темп </a:t>
            </a:r>
            <a:r>
              <a:rPr lang="ru-RU" dirty="0"/>
              <a:t>и ритм урока должны быть оптимальными, действия </a:t>
            </a:r>
            <a:r>
              <a:rPr lang="ru-RU" dirty="0" smtClean="0"/>
              <a:t>завершенными.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полный </a:t>
            </a:r>
            <a:r>
              <a:rPr lang="ru-RU" dirty="0"/>
              <a:t>контакт взаимодействия преподавателя и </a:t>
            </a:r>
            <a:r>
              <a:rPr lang="ru-RU" dirty="0" smtClean="0"/>
              <a:t>обучающегося;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атмосфера </a:t>
            </a:r>
            <a:r>
              <a:rPr lang="ru-RU" dirty="0"/>
              <a:t>доброжелательности и активного творческого </a:t>
            </a:r>
            <a:r>
              <a:rPr lang="ru-RU" dirty="0" smtClean="0"/>
              <a:t>труда;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оптимально </a:t>
            </a:r>
            <a:r>
              <a:rPr lang="ru-RU" dirty="0"/>
              <a:t>сочетать разнообразные методы </a:t>
            </a:r>
            <a:r>
              <a:rPr lang="ru-RU" dirty="0" smtClean="0"/>
              <a:t>обучения;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управлять </a:t>
            </a:r>
            <a:r>
              <a:rPr lang="ru-RU" dirty="0"/>
              <a:t>учебным процессом на уроке.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905" y="3168367"/>
            <a:ext cx="8821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Компонентами общей дидактической структуры урока и одновременно основными этапами любого урока являются: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7554" y="4308151"/>
            <a:ext cx="2532517" cy="1601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актуализация имеющихся </a:t>
            </a:r>
            <a:r>
              <a:rPr lang="ru-RU" dirty="0" smtClean="0">
                <a:solidFill>
                  <a:schemeClr val="tx1"/>
                </a:solidFill>
              </a:rPr>
              <a:t>знаний и </a:t>
            </a:r>
            <a:r>
              <a:rPr lang="ru-RU" dirty="0">
                <a:solidFill>
                  <a:schemeClr val="tx1"/>
                </a:solidFill>
              </a:rPr>
              <a:t>способов действий обучающихся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41072" y="4699447"/>
            <a:ext cx="2689412" cy="115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усвоение новых </a:t>
            </a:r>
            <a:r>
              <a:rPr lang="ru-RU" dirty="0" smtClean="0">
                <a:solidFill>
                  <a:schemeClr val="tx1"/>
                </a:solidFill>
              </a:rPr>
              <a:t>знаний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9058" y="4308151"/>
            <a:ext cx="2689412" cy="1778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>
                <a:solidFill>
                  <a:schemeClr val="tx1"/>
                </a:solidFill>
              </a:rPr>
              <a:t>умений и навыков, включающее повторение и </a:t>
            </a:r>
            <a:r>
              <a:rPr lang="ru-RU" dirty="0" smtClean="0">
                <a:solidFill>
                  <a:schemeClr val="tx1"/>
                </a:solidFill>
              </a:rPr>
              <a:t>закрепление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9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09" y="179294"/>
            <a:ext cx="9542431" cy="394447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Цели</a:t>
            </a:r>
            <a:r>
              <a:rPr lang="ru-RU" sz="2400" dirty="0"/>
              <a:t>, задачи и результаты </a:t>
            </a:r>
            <a:r>
              <a:rPr lang="ru-RU" sz="2400" dirty="0" smtClean="0"/>
              <a:t>урока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2" y="833718"/>
            <a:ext cx="9529482" cy="5396767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99247" y="6104965"/>
            <a:ext cx="8220635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Цель - это то, что предполагает достичь педагог в процессе совместной деятельности с обучающимися при их обучении, воспитании, развитии.</a:t>
            </a:r>
          </a:p>
        </p:txBody>
      </p:sp>
    </p:spTree>
    <p:extLst>
      <p:ext uri="{BB962C8B-B14F-4D97-AF65-F5344CB8AC3E}">
        <p14:creationId xmlns:p14="http://schemas.microsoft.com/office/powerpoint/2010/main" val="73049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2204" y="1033069"/>
            <a:ext cx="94527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Задача – данная в определённых условиях (например, в проблемной ситуации) цель деятельности, которая должна быть достигнута преобразованием этих условий, согласно определённой процедуре.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Формулировка </a:t>
            </a:r>
            <a:r>
              <a:rPr lang="ru-RU" dirty="0"/>
              <a:t>задач урока чаще всего имеет форму ответов на вопрос: 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Что надо сделать, чтобы достичь цель урока?"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задачи должны начинаться с глаголов – «повторить», «проверить», «объяснить», «научить», «сформировать», «воспитывать» и пр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3922" y="250035"/>
            <a:ext cx="79606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Задачи - это то, что будут уметь обучающиеся в результате работы с материалом урока.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2377" y="415937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Предметные:</a:t>
            </a:r>
            <a:endParaRPr lang="ru-RU" dirty="0">
              <a:solidFill>
                <a:schemeClr val="accent2"/>
              </a:solidFill>
            </a:endParaRPr>
          </a:p>
          <a:p>
            <a:r>
              <a:rPr lang="ru-RU" dirty="0" err="1" smtClean="0"/>
              <a:t>1.Закреплять</a:t>
            </a:r>
            <a:endParaRPr lang="ru-RU" dirty="0"/>
          </a:p>
          <a:p>
            <a:r>
              <a:rPr lang="ru-RU" dirty="0" err="1" smtClean="0"/>
              <a:t>2.Выявлять</a:t>
            </a:r>
            <a:r>
              <a:rPr lang="ru-RU" dirty="0" smtClean="0"/>
              <a:t> </a:t>
            </a:r>
            <a:r>
              <a:rPr lang="ru-RU" dirty="0"/>
              <a:t>сущность, особенности объектов. </a:t>
            </a:r>
          </a:p>
          <a:p>
            <a:r>
              <a:rPr lang="ru-RU" dirty="0" err="1" smtClean="0"/>
              <a:t>3.На</a:t>
            </a:r>
            <a:r>
              <a:rPr lang="ru-RU" dirty="0" smtClean="0"/>
              <a:t> </a:t>
            </a:r>
            <a:r>
              <a:rPr lang="ru-RU" dirty="0"/>
              <a:t>основе анализа делать выводы.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13793" y="3772956"/>
            <a:ext cx="5441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2"/>
                </a:solidFill>
              </a:rPr>
              <a:t>Метапредметные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  <a:endParaRPr lang="ru-RU" dirty="0">
              <a:solidFill>
                <a:schemeClr val="accent2"/>
              </a:solidFill>
            </a:endParaRPr>
          </a:p>
          <a:p>
            <a:endParaRPr lang="ru-RU" dirty="0"/>
          </a:p>
          <a:p>
            <a:r>
              <a:rPr lang="ru-RU" i="1" dirty="0"/>
              <a:t>Познавательные </a:t>
            </a:r>
            <a:r>
              <a:rPr lang="ru-RU" i="1" dirty="0" err="1"/>
              <a:t>УУД</a:t>
            </a:r>
            <a:r>
              <a:rPr lang="ru-RU" i="1" dirty="0"/>
              <a:t>:</a:t>
            </a:r>
          </a:p>
          <a:p>
            <a:r>
              <a:rPr lang="ru-RU" dirty="0" err="1"/>
              <a:t>1.Развивать</a:t>
            </a:r>
            <a:r>
              <a:rPr lang="ru-RU" dirty="0"/>
              <a:t> умения извлекать информацию из схем, иллюстраций, текстов.</a:t>
            </a:r>
          </a:p>
          <a:p>
            <a:r>
              <a:rPr lang="ru-RU" dirty="0" err="1"/>
              <a:t>2.Представлять</a:t>
            </a:r>
            <a:r>
              <a:rPr lang="ru-RU" dirty="0"/>
              <a:t> информацию в виде схемы.</a:t>
            </a:r>
          </a:p>
          <a:p>
            <a:r>
              <a:rPr lang="ru-RU" dirty="0" err="1"/>
              <a:t>3.Выявлять</a:t>
            </a:r>
            <a:r>
              <a:rPr lang="ru-RU" dirty="0"/>
              <a:t> сущность, особенности объектов.</a:t>
            </a:r>
          </a:p>
          <a:p>
            <a:r>
              <a:rPr lang="ru-RU" dirty="0" err="1"/>
              <a:t>4.На</a:t>
            </a:r>
            <a:r>
              <a:rPr lang="ru-RU" dirty="0"/>
              <a:t> основе анализа объектов делать выводы.</a:t>
            </a:r>
          </a:p>
          <a:p>
            <a:r>
              <a:rPr lang="ru-RU" dirty="0" err="1"/>
              <a:t>5.Обобщать</a:t>
            </a:r>
            <a:r>
              <a:rPr lang="ru-RU" dirty="0"/>
              <a:t> и классифицировать по признакам.</a:t>
            </a:r>
          </a:p>
          <a:p>
            <a:r>
              <a:rPr lang="ru-RU" dirty="0" err="1"/>
              <a:t>6.Находить</a:t>
            </a:r>
            <a:r>
              <a:rPr lang="ru-RU" dirty="0"/>
              <a:t> ответы на вопросы в иллюстрации.</a:t>
            </a:r>
          </a:p>
        </p:txBody>
      </p:sp>
    </p:spTree>
    <p:extLst>
      <p:ext uri="{BB962C8B-B14F-4D97-AF65-F5344CB8AC3E}">
        <p14:creationId xmlns:p14="http://schemas.microsoft.com/office/powerpoint/2010/main" val="47013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6870" y="566973"/>
            <a:ext cx="98970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Регулятивные </a:t>
            </a:r>
            <a:r>
              <a:rPr lang="ru-RU" i="1" dirty="0" err="1"/>
              <a:t>УУД</a:t>
            </a:r>
            <a:r>
              <a:rPr lang="ru-RU" i="1" dirty="0"/>
              <a:t>:</a:t>
            </a:r>
          </a:p>
          <a:p>
            <a:r>
              <a:rPr lang="ru-RU" dirty="0" err="1" smtClean="0"/>
              <a:t>1.Развивать</a:t>
            </a:r>
            <a:r>
              <a:rPr lang="ru-RU" dirty="0" smtClean="0"/>
              <a:t> </a:t>
            </a:r>
            <a:r>
              <a:rPr lang="ru-RU" dirty="0"/>
              <a:t>умение высказывать своё предположение на основе работы с материалом учебника.</a:t>
            </a:r>
          </a:p>
          <a:p>
            <a:r>
              <a:rPr lang="ru-RU" dirty="0" err="1" smtClean="0"/>
              <a:t>2.Оценивать</a:t>
            </a:r>
            <a:r>
              <a:rPr lang="ru-RU" dirty="0" smtClean="0"/>
              <a:t> </a:t>
            </a:r>
            <a:r>
              <a:rPr lang="ru-RU" dirty="0"/>
              <a:t>учебные действия в соответствии с поставленной задачей.</a:t>
            </a:r>
          </a:p>
          <a:p>
            <a:r>
              <a:rPr lang="ru-RU" dirty="0" err="1" smtClean="0"/>
              <a:t>3.Прогнозировать</a:t>
            </a:r>
            <a:r>
              <a:rPr lang="ru-RU" dirty="0" smtClean="0"/>
              <a:t> </a:t>
            </a:r>
            <a:r>
              <a:rPr lang="ru-RU" dirty="0"/>
              <a:t>предстоящую работу (составлять план).</a:t>
            </a:r>
          </a:p>
          <a:p>
            <a:r>
              <a:rPr lang="ru-RU" dirty="0" err="1" smtClean="0"/>
              <a:t>4.Осуществлять</a:t>
            </a:r>
            <a:r>
              <a:rPr lang="ru-RU" dirty="0" smtClean="0"/>
              <a:t> </a:t>
            </a:r>
            <a:r>
              <a:rPr lang="ru-RU" dirty="0"/>
              <a:t>познавательную и личностную рефлексию.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i="1" dirty="0"/>
              <a:t>Коммуникативные </a:t>
            </a:r>
            <a:r>
              <a:rPr lang="ru-RU" i="1" dirty="0" err="1"/>
              <a:t>УУД</a:t>
            </a:r>
            <a:r>
              <a:rPr lang="ru-RU" i="1" dirty="0"/>
              <a:t>:</a:t>
            </a:r>
          </a:p>
          <a:p>
            <a:r>
              <a:rPr lang="ru-RU" dirty="0"/>
              <a:t>1. Формировать умение работать в паре. </a:t>
            </a:r>
          </a:p>
          <a:p>
            <a:r>
              <a:rPr lang="ru-RU" dirty="0"/>
              <a:t>2. Учить представлять результат своей работы;</a:t>
            </a:r>
          </a:p>
          <a:p>
            <a:r>
              <a:rPr lang="ru-RU" dirty="0" err="1" smtClean="0"/>
              <a:t>3.Формировать</a:t>
            </a:r>
            <a:r>
              <a:rPr lang="ru-RU" dirty="0" smtClean="0"/>
              <a:t> </a:t>
            </a:r>
            <a:r>
              <a:rPr lang="ru-RU" dirty="0"/>
              <a:t>умение адекватно оценивать свою работу и работу других учеников.</a:t>
            </a:r>
          </a:p>
          <a:p>
            <a:r>
              <a:rPr lang="ru-RU" dirty="0" err="1" smtClean="0"/>
              <a:t>4.Развивать</a:t>
            </a:r>
            <a:r>
              <a:rPr lang="ru-RU" dirty="0" smtClean="0"/>
              <a:t> </a:t>
            </a:r>
            <a:r>
              <a:rPr lang="ru-RU" dirty="0"/>
              <a:t>умение строить речевое высказывание в соответствии с поставленными задачами, оформлять свои мысли в устной форме.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0965" y="4600951"/>
            <a:ext cx="89288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Личностные результаты</a:t>
            </a:r>
          </a:p>
          <a:p>
            <a:r>
              <a:rPr lang="ru-RU" dirty="0" err="1" smtClean="0"/>
              <a:t>1.Развивать</a:t>
            </a:r>
            <a:r>
              <a:rPr lang="ru-RU" dirty="0" smtClean="0"/>
              <a:t> </a:t>
            </a:r>
            <a:r>
              <a:rPr lang="ru-RU" dirty="0"/>
              <a:t>умение высказывать своё отношение, выражать свои эмоции.</a:t>
            </a:r>
          </a:p>
          <a:p>
            <a:r>
              <a:rPr lang="ru-RU" dirty="0" err="1" smtClean="0"/>
              <a:t>2.Оценивать</a:t>
            </a:r>
            <a:r>
              <a:rPr lang="ru-RU" dirty="0" smtClean="0"/>
              <a:t> </a:t>
            </a:r>
            <a:r>
              <a:rPr lang="ru-RU" dirty="0"/>
              <a:t>поступки в соответствии с определённой ситуацией.</a:t>
            </a:r>
          </a:p>
          <a:p>
            <a:r>
              <a:rPr lang="ru-RU" dirty="0" err="1" smtClean="0"/>
              <a:t>3.Формировать</a:t>
            </a:r>
            <a:r>
              <a:rPr lang="ru-RU" dirty="0" smtClean="0"/>
              <a:t> </a:t>
            </a:r>
            <a:r>
              <a:rPr lang="ru-RU" dirty="0"/>
              <a:t>мотивацию к обучению и целенаправленной познавательной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0056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447" y="789140"/>
            <a:ext cx="107307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•Объяснительно </a:t>
            </a:r>
            <a:r>
              <a:rPr lang="ru-RU" dirty="0"/>
              <a:t>- иллюстративный (преподаватель играет произведение и попутно объясняет);</a:t>
            </a:r>
          </a:p>
          <a:p>
            <a:r>
              <a:rPr lang="ru-RU" dirty="0" smtClean="0"/>
              <a:t>•Объяснительно </a:t>
            </a:r>
            <a:r>
              <a:rPr lang="ru-RU" dirty="0"/>
              <a:t>- иллюстративный практический (работа на инструменте, упражнения);</a:t>
            </a:r>
          </a:p>
          <a:p>
            <a:r>
              <a:rPr lang="ru-RU" dirty="0" smtClean="0"/>
              <a:t>•Частично </a:t>
            </a:r>
            <a:r>
              <a:rPr lang="ru-RU" dirty="0"/>
              <a:t>поисковый (при котором обучающиеся участвуют в поисках решения поставленной задачи);</a:t>
            </a:r>
          </a:p>
          <a:p>
            <a:r>
              <a:rPr lang="ru-RU" dirty="0" smtClean="0"/>
              <a:t>•Исследовательский</a:t>
            </a:r>
            <a:r>
              <a:rPr lang="ru-RU" dirty="0"/>
              <a:t>, словесный (объяснение, беседа, рассказ, создание на уроке поисковых ситуаций);</a:t>
            </a:r>
          </a:p>
          <a:p>
            <a:r>
              <a:rPr lang="ru-RU" dirty="0" smtClean="0"/>
              <a:t>•наглядно-слуховой </a:t>
            </a:r>
            <a:r>
              <a:rPr lang="ru-RU" dirty="0"/>
              <a:t>(показ, наблюдение, демонстрация приемов игры);</a:t>
            </a:r>
          </a:p>
          <a:p>
            <a:r>
              <a:rPr lang="ru-RU" dirty="0" smtClean="0"/>
              <a:t>•аналитический </a:t>
            </a:r>
            <a:r>
              <a:rPr lang="ru-RU" dirty="0"/>
              <a:t>(сравнение и обобщение, развитие логического мышления);</a:t>
            </a:r>
          </a:p>
          <a:p>
            <a:r>
              <a:rPr lang="ru-RU" dirty="0" smtClean="0"/>
              <a:t>•эмоциональный </a:t>
            </a:r>
            <a:r>
              <a:rPr lang="ru-RU" dirty="0"/>
              <a:t>(подбор ассоциаций, образов, художественные впечатления).</a:t>
            </a:r>
          </a:p>
          <a:p>
            <a:r>
              <a:rPr lang="ru-RU" dirty="0" smtClean="0"/>
              <a:t>•метод </a:t>
            </a:r>
            <a:r>
              <a:rPr lang="ru-RU" dirty="0"/>
              <a:t>упражнений и повторений (выработка игровых навыков обучающегося)</a:t>
            </a:r>
          </a:p>
          <a:p>
            <a:r>
              <a:rPr lang="ru-RU" dirty="0" smtClean="0"/>
              <a:t>•репродуктивный </a:t>
            </a:r>
            <a:r>
              <a:rPr lang="ru-RU" dirty="0"/>
              <a:t>метод (повторение обучающимся игровых приемов по образцу педагога).</a:t>
            </a:r>
          </a:p>
          <a:p>
            <a:r>
              <a:rPr lang="ru-RU" dirty="0" smtClean="0"/>
              <a:t>•комплексный </a:t>
            </a:r>
            <a:r>
              <a:rPr lang="ru-RU" dirty="0"/>
              <a:t>метод, сочетающий практические и теоретические аспекты</a:t>
            </a:r>
          </a:p>
          <a:p>
            <a:r>
              <a:rPr lang="ru-RU" dirty="0" smtClean="0"/>
              <a:t>•проблемно </a:t>
            </a:r>
            <a:r>
              <a:rPr lang="ru-RU" dirty="0"/>
              <a:t>– диалогический метод (создание проблемных ситуаций, подводящий диалог; побуждающий диалог; проблемное изложение материала);</a:t>
            </a:r>
          </a:p>
          <a:p>
            <a:r>
              <a:rPr lang="ru-RU" dirty="0" smtClean="0"/>
              <a:t>•технология </a:t>
            </a:r>
            <a:r>
              <a:rPr lang="ru-RU" dirty="0"/>
              <a:t>сотрудничества;</a:t>
            </a:r>
          </a:p>
          <a:p>
            <a:r>
              <a:rPr lang="ru-RU" dirty="0" smtClean="0"/>
              <a:t>•здоровьесберегающие </a:t>
            </a:r>
            <a:r>
              <a:rPr lang="ru-RU" dirty="0"/>
              <a:t>технологии;</a:t>
            </a:r>
          </a:p>
          <a:p>
            <a:r>
              <a:rPr lang="ru-RU" dirty="0" smtClean="0"/>
              <a:t>•создание </a:t>
            </a:r>
            <a:r>
              <a:rPr lang="ru-RU" dirty="0"/>
              <a:t>презентаций к урокам;</a:t>
            </a:r>
          </a:p>
          <a:p>
            <a:r>
              <a:rPr lang="ru-RU" dirty="0" smtClean="0"/>
              <a:t>•работа </a:t>
            </a:r>
            <a:r>
              <a:rPr lang="ru-RU" dirty="0"/>
              <a:t>с ресурсами Интернет, ресурсами </a:t>
            </a:r>
            <a:r>
              <a:rPr lang="ru-RU" dirty="0" err="1"/>
              <a:t>ЦОР</a:t>
            </a:r>
            <a:r>
              <a:rPr lang="ru-RU" dirty="0"/>
              <a:t>;</a:t>
            </a:r>
          </a:p>
          <a:p>
            <a:r>
              <a:rPr lang="ru-RU" dirty="0" smtClean="0"/>
              <a:t>•использование </a:t>
            </a:r>
            <a:r>
              <a:rPr lang="ru-RU" dirty="0"/>
              <a:t>готовых обучающих программ;</a:t>
            </a:r>
          </a:p>
          <a:p>
            <a:r>
              <a:rPr lang="ru-RU" dirty="0" smtClean="0"/>
              <a:t>•технологии </a:t>
            </a:r>
            <a:r>
              <a:rPr lang="ru-RU" dirty="0"/>
              <a:t>дифференцированного обучения.</a:t>
            </a:r>
          </a:p>
          <a:p>
            <a:r>
              <a:rPr lang="ru-RU" dirty="0" smtClean="0"/>
              <a:t>•информационно </a:t>
            </a:r>
            <a:r>
              <a:rPr lang="ru-RU" dirty="0"/>
              <a:t>– коммуникативные технологии; (ИКТ).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676" y="267121"/>
            <a:ext cx="526740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588" y="105149"/>
            <a:ext cx="10515600" cy="5909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Типы уроков: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623" y="782698"/>
            <a:ext cx="11295530" cy="5812304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 smtClean="0"/>
              <a:t>Комбинированный урок </a:t>
            </a:r>
            <a:r>
              <a:rPr lang="ru-RU" sz="4000" dirty="0" smtClean="0"/>
              <a:t>- наиболее распространенный тип урока в музыкальной	практике , имеющий наиболее сложную структуру:</a:t>
            </a:r>
          </a:p>
          <a:p>
            <a:pPr marL="0" indent="0">
              <a:buNone/>
            </a:pPr>
            <a:r>
              <a:rPr lang="ru-RU" sz="4000" dirty="0" smtClean="0"/>
              <a:t>-	организационная часть;</a:t>
            </a:r>
          </a:p>
          <a:p>
            <a:pPr marL="0" indent="0">
              <a:buNone/>
            </a:pPr>
            <a:r>
              <a:rPr lang="ru-RU" sz="4000" dirty="0" smtClean="0"/>
              <a:t>-	повторение пройденного и проверка домашнего задания;</a:t>
            </a:r>
          </a:p>
          <a:p>
            <a:pPr marL="0" indent="0">
              <a:buNone/>
            </a:pPr>
            <a:r>
              <a:rPr lang="ru-RU" sz="4000" dirty="0" smtClean="0"/>
              <a:t>-	изучение и закрепление новых знаний, применений их на практике;</a:t>
            </a:r>
          </a:p>
          <a:p>
            <a:pPr marL="0" indent="0">
              <a:buNone/>
            </a:pPr>
            <a:r>
              <a:rPr lang="ru-RU" sz="4000" dirty="0" smtClean="0"/>
              <a:t>-	объяснение домашнего задания;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изучения нового материала –</a:t>
            </a:r>
            <a:r>
              <a:rPr lang="ru-RU" sz="4000" dirty="0" smtClean="0"/>
              <a:t> формы изучения: лекция, объяснение с активным привлечением учащихся, самостоятельная работа с учебником и т.п. Упорядочение и закрепление ранее изученного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сообщения и усвоения новых знаний </a:t>
            </a:r>
            <a:r>
              <a:rPr lang="ru-RU" sz="4000" dirty="0" smtClean="0"/>
              <a:t>- цель –дать учащимся знания по новому разделу предмета. Метод объяснения, рассказа, лекции.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повторения и обобщения полученных знаний </a:t>
            </a:r>
            <a:r>
              <a:rPr lang="ru-RU" sz="4000" dirty="0" smtClean="0"/>
              <a:t>– постановка проблем и выдача заданий, анализ ответов и оценка результатов работы.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закрепления знаний</a:t>
            </a:r>
            <a:r>
              <a:rPr lang="ru-RU" sz="4000" dirty="0" smtClean="0"/>
              <a:t>, выработка умений и навыков - определение и разъяснение цели занятия, воспроизведение учащимися знаний, связанных с содержанием предстоящей работы. Основной метод обучения - самостоятельная работа учащихся под руководством преподавателя, обобщение и оценка выполненной работы.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совершенствования </a:t>
            </a:r>
            <a:r>
              <a:rPr lang="ru-RU" sz="4000" dirty="0" smtClean="0"/>
              <a:t>знаний, умений и навыков.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применения знаний, умений и навыков- </a:t>
            </a:r>
            <a:r>
              <a:rPr lang="ru-RU" sz="4000" dirty="0" smtClean="0"/>
              <a:t>основной метод обучения- самостоятельная работа учащихся. Урок проводится при завершении изучения темы или разделов предмета.</a:t>
            </a:r>
          </a:p>
          <a:p>
            <a:r>
              <a:rPr lang="ru-RU" sz="4000" dirty="0" smtClean="0"/>
              <a:t>•	</a:t>
            </a:r>
            <a:r>
              <a:rPr lang="ru-RU" sz="4000" b="1" dirty="0" smtClean="0"/>
              <a:t>Урок контроля и коррекции знаний, умений и навыков </a:t>
            </a:r>
            <a:r>
              <a:rPr lang="ru-RU" sz="4000" dirty="0" smtClean="0"/>
              <a:t>- изучение нового материала, закрепление и объективная проверка, диагностика знаний, умений и навыков. Высшей формой проверки является экзамен.</a:t>
            </a:r>
          </a:p>
          <a:p>
            <a:endParaRPr lang="ru-RU" sz="37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923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906</Words>
  <Application>Microsoft Office PowerPoint</Application>
  <PresentationFormat>Широкоэкранный</PresentationFormat>
  <Paragraphs>181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Технологическая карта как компонент проектирования учебного занятия в ДШИ</vt:lpstr>
      <vt:lpstr>Технологическая карта </vt:lpstr>
      <vt:lpstr>Требования к структуре каждого типа урока:</vt:lpstr>
      <vt:lpstr>Требования к технике проведения урока:</vt:lpstr>
      <vt:lpstr>Цели, задачи и результаты урока </vt:lpstr>
      <vt:lpstr>Презентация PowerPoint</vt:lpstr>
      <vt:lpstr>Презентация PowerPoint</vt:lpstr>
      <vt:lpstr>Презентация PowerPoint</vt:lpstr>
      <vt:lpstr>Типы уроков: </vt:lpstr>
      <vt:lpstr>Нестандартный урок - это импровизированное учебное занятие, имеющее нетрадиционную структуру.  Цель - возбуждение и удержание интереса</vt:lpstr>
      <vt:lpstr>Технологическая карта занятия по учебной дисциплине (уроку) на тему «…»</vt:lpstr>
      <vt:lpstr>Презентация PowerPoint</vt:lpstr>
      <vt:lpstr>Список литературы: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Вельская ДШИ</dc:creator>
  <cp:lastModifiedBy>Вельская ДШИ</cp:lastModifiedBy>
  <cp:revision>13</cp:revision>
  <dcterms:created xsi:type="dcterms:W3CDTF">2024-02-28T06:53:57Z</dcterms:created>
  <dcterms:modified xsi:type="dcterms:W3CDTF">2024-05-02T09:48:17Z</dcterms:modified>
</cp:coreProperties>
</file>