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ebp" ContentType="image/webp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76" r:id="rId7"/>
    <p:sldId id="287" r:id="rId8"/>
    <p:sldId id="288" r:id="rId9"/>
    <p:sldId id="289" r:id="rId10"/>
    <p:sldId id="290" r:id="rId11"/>
    <p:sldId id="291" r:id="rId12"/>
    <p:sldId id="292" r:id="rId13"/>
    <p:sldId id="273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4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1"/>
  <c:style val="2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 уровень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F9-4057-AA47-5FEE90E9FC3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F9-4057-AA47-5FEE90E9FC3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 уровень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F9-4057-AA47-5FEE90E9FC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787968"/>
        <c:axId val="86789504"/>
      </c:barChart>
      <c:catAx>
        <c:axId val="86787968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86789504"/>
        <c:crosses val="autoZero"/>
        <c:auto val="1"/>
        <c:lblAlgn val="ctr"/>
        <c:lblOffset val="100"/>
        <c:noMultiLvlLbl val="1"/>
      </c:catAx>
      <c:valAx>
        <c:axId val="86789504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86787968"/>
        <c:crosses val="autoZero"/>
        <c:crossBetween val="between"/>
      </c:valAx>
    </c:plotArea>
    <c:legend>
      <c:legendPos val="r"/>
      <c:overlay val="1"/>
    </c:legend>
    <c:plotVisOnly val="1"/>
    <c:dispBlanksAs val="zero"/>
    <c:showDLblsOverMax val="1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C6DB4-68C6-4EF5-A232-A7DD03E52E48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1FEC5-0ABE-4E75-948F-D961FB9539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eb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5786" y="1556792"/>
            <a:ext cx="7500990" cy="1500198"/>
          </a:xfrm>
        </p:spPr>
        <p:txBody>
          <a:bodyPr>
            <a:noAutofit/>
          </a:bodyPr>
          <a:lstStyle/>
          <a:p>
            <a:pPr algn="ctr"/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br>
              <a:rPr lang="ru-RU" sz="3200" dirty="0"/>
            </a:br>
            <a: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br>
              <a:rPr lang="ru-RU" sz="3200" dirty="0"/>
            </a:br>
            <a:br>
              <a:rPr lang="ru-RU" sz="3200" dirty="0"/>
            </a:br>
            <a: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Педагогические условия развития мелкой моторики детей раннего возраста в условиях Дома ребенка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4437112"/>
            <a:ext cx="5472106" cy="1285884"/>
          </a:xfrm>
        </p:spPr>
        <p:txBody>
          <a:bodyPr>
            <a:noAutofit/>
          </a:bodyPr>
          <a:lstStyle/>
          <a:p>
            <a:pPr algn="r"/>
            <a:r>
              <a:rPr lang="ru-RU" sz="1400" dirty="0" err="1"/>
              <a:t>Выполнила:Маникало</a:t>
            </a:r>
            <a:r>
              <a:rPr lang="ru-RU" sz="1400" dirty="0"/>
              <a:t> Елена Васильевна,</a:t>
            </a:r>
          </a:p>
          <a:p>
            <a:pPr algn="r"/>
            <a:r>
              <a:rPr lang="ru-RU" sz="1400" dirty="0" err="1"/>
              <a:t>НиколаеваЕлена</a:t>
            </a:r>
            <a:r>
              <a:rPr lang="ru-RU" sz="1400" dirty="0"/>
              <a:t> Владимировна </a:t>
            </a:r>
          </a:p>
          <a:p>
            <a:pPr algn="r"/>
            <a:r>
              <a:rPr lang="ru-RU" sz="1400" dirty="0"/>
              <a:t>Воспитатели ГКУЗ ВО «Владимирский дом ребенка специализированный» </a:t>
            </a:r>
          </a:p>
          <a:p>
            <a:pPr algn="r"/>
            <a:endParaRPr lang="ru-R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Этапы проведения заданий по развитию моторики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Развитие движений кисти руки,</a:t>
            </a:r>
          </a:p>
          <a:p>
            <a:pPr lvl="0"/>
            <a:r>
              <a:rPr lang="ru-RU" dirty="0"/>
              <a:t>Развитие хватания,</a:t>
            </a:r>
          </a:p>
          <a:p>
            <a:pPr lvl="0"/>
            <a:r>
              <a:rPr lang="ru-RU" dirty="0"/>
              <a:t>Развитие соотносящих действий,</a:t>
            </a:r>
          </a:p>
          <a:p>
            <a:pPr lvl="0"/>
            <a:r>
              <a:rPr lang="ru-RU" dirty="0"/>
              <a:t>Развитие подражательных движений руками. </a:t>
            </a:r>
          </a:p>
          <a:p>
            <a:endParaRPr lang="ru-RU" dirty="0"/>
          </a:p>
        </p:txBody>
      </p:sp>
      <p:pic>
        <p:nvPicPr>
          <p:cNvPr id="9" name="Содержимое 8" descr="eb67e202a33a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6429388" y="1500174"/>
            <a:ext cx="2516176" cy="1793348"/>
          </a:xfrm>
        </p:spPr>
      </p:pic>
      <p:pic>
        <p:nvPicPr>
          <p:cNvPr id="1026" name="Picture 2" descr="F:\ДОРАБОТКА\Маникало, речь и презентация, оплачено\baby pla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4048" y="3564479"/>
            <a:ext cx="1876428" cy="16953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ДОРАБОТКА\Маникало, речь и презентация, оплачено\6741_html_m3cfbb2e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159966"/>
            <a:ext cx="2381245" cy="178593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Разнообразие предметно-развивающей среды и игровых занятий по развитию моторики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89566"/>
            <a:ext cx="4214842" cy="4982705"/>
          </a:xfrm>
        </p:spPr>
        <p:txBody>
          <a:bodyPr>
            <a:noAutofit/>
          </a:bodyPr>
          <a:lstStyle/>
          <a:p>
            <a:r>
              <a:rPr lang="ru-RU" sz="1800" dirty="0"/>
              <a:t>мозаики, конструкторы, пособия по расстёгиванию и застёгиванию пуговиц; </a:t>
            </a:r>
          </a:p>
          <a:p>
            <a:r>
              <a:rPr lang="ru-RU" sz="1800" dirty="0"/>
              <a:t>несколько вариантов шнуровки (обычная, крестом, по кругу и т.д.).</a:t>
            </a:r>
          </a:p>
          <a:p>
            <a:r>
              <a:rPr lang="ru-RU" sz="1800" dirty="0"/>
              <a:t>разнообразные мячики: каучуковые, колючие, рифлёные, мягкие ; </a:t>
            </a:r>
          </a:p>
          <a:p>
            <a:r>
              <a:rPr lang="ru-RU" sz="1800" dirty="0"/>
              <a:t>различные можжевеловые палочки;</a:t>
            </a:r>
          </a:p>
          <a:p>
            <a:r>
              <a:rPr lang="ru-RU" sz="1800" dirty="0"/>
              <a:t>кистевые эспандеры; прищепки бельевые; кастаньеты; </a:t>
            </a:r>
          </a:p>
          <a:p>
            <a:r>
              <a:rPr lang="ru-RU" sz="1800" dirty="0"/>
              <a:t>сухие бассейны, наполненные фасолью или горохом, для самомассажа кистей;</a:t>
            </a:r>
          </a:p>
          <a:p>
            <a:r>
              <a:rPr lang="ru-RU" sz="1800" dirty="0"/>
              <a:t>игры типа «китайских шариков»;</a:t>
            </a:r>
          </a:p>
          <a:p>
            <a:r>
              <a:rPr lang="ru-RU" sz="1800" dirty="0"/>
              <a:t>грецкие орехи для массажа.</a:t>
            </a:r>
          </a:p>
          <a:p>
            <a:endParaRPr lang="ru-RU" sz="1600" dirty="0"/>
          </a:p>
        </p:txBody>
      </p:sp>
      <p:pic>
        <p:nvPicPr>
          <p:cNvPr id="5" name="Содержимое 4" descr="61220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6429388" y="1571612"/>
            <a:ext cx="2273994" cy="1843779"/>
          </a:xfrm>
        </p:spPr>
      </p:pic>
      <p:pic>
        <p:nvPicPr>
          <p:cNvPr id="2051" name="Picture 3" descr="F:\ДОРАБОТКА\Маникало, речь и презентация, оплачено\84185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25501" y="4690475"/>
            <a:ext cx="2002282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В сенсорной комнате дети занимались в центре песка и воды</a:t>
            </a:r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quarter" idx="1"/>
          </p:nvPr>
        </p:nvPicPr>
        <p:blipFill rotWithShape="1">
          <a:blip r:embed="rId2"/>
          <a:srcRect l="-803" t="24795" r="803" b="3306"/>
          <a:stretch/>
        </p:blipFill>
        <p:spPr>
          <a:xfrm>
            <a:off x="107504" y="1628800"/>
            <a:ext cx="4896544" cy="3132021"/>
          </a:xfr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5D86614-EF00-98B2-FB45-013C498453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842882"/>
            <a:ext cx="3672307" cy="275208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1143000"/>
          </a:xfrm>
        </p:spPr>
        <p:txBody>
          <a:bodyPr>
            <a:noAutofit/>
          </a:bodyPr>
          <a:lstStyle/>
          <a:p>
            <a:pPr algn="r"/>
            <a:r>
              <a:rPr lang="ru-RU" sz="2400" dirty="0"/>
              <a:t>Диаграмма 3. Динамика уровня развития мелкой моторики детей раннего возраста в условиях Дома ребенка</a:t>
            </a:r>
            <a:endParaRPr lang="ru-RU" sz="2400" dirty="0">
              <a:solidFill>
                <a:srgbClr val="FFFF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Практическая значимость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заключается в выявлении педагогических условий развития мелкой моторики детей раннего возраста в условиях Дома ребенка, возможности использования материалов в научной работе и практике воспитательно-образовательной работы Домов ребенка.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2500306"/>
            <a:ext cx="8229600" cy="182880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FF00"/>
                </a:solidFill>
              </a:rPr>
              <a:t>Спасибо за внимание!!!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Актуальность исследования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500174"/>
            <a:ext cx="8031318" cy="4929222"/>
          </a:xfrm>
        </p:spPr>
        <p:txBody>
          <a:bodyPr>
            <a:noAutofit/>
          </a:bodyPr>
          <a:lstStyle/>
          <a:p>
            <a:r>
              <a:rPr lang="ru-RU" sz="2400" dirty="0"/>
              <a:t>На сегодняшний день в России в условиях экономического кризиса, политической и социальной нестабильности возникает проблема разработки новых форм содержания и воспитания детей-сирот и детей, лишенных родительской опеки. </a:t>
            </a:r>
          </a:p>
          <a:p>
            <a:pPr>
              <a:buNone/>
            </a:pPr>
            <a:endParaRPr lang="ru-RU" sz="2400" dirty="0"/>
          </a:p>
          <a:p>
            <a:r>
              <a:rPr lang="ru-RU" sz="2400" dirty="0"/>
              <a:t>Ребенок в государственных учреждениях получает комплекс образовательных, медицинских, социальных услуг. Одним из показателей хорошего физического и нервно-психического развития ребенка является развитие мелкой моторики рук.</a:t>
            </a:r>
          </a:p>
          <a:p>
            <a:endParaRPr lang="ru-RU" sz="2400" dirty="0"/>
          </a:p>
          <a:p>
            <a:endParaRPr lang="ru-RU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Объект, предмет и цель исследования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Объект: </a:t>
            </a:r>
            <a:r>
              <a:rPr lang="ru-RU" dirty="0"/>
              <a:t>процесс развития мелкой моторики детей раннего возраста.</a:t>
            </a: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Предмет</a:t>
            </a:r>
            <a:r>
              <a:rPr lang="ru-RU" dirty="0"/>
              <a:t>: педагогические условия развития мелкой моторики детей раннего возраста в условиях Дома ребенка.</a:t>
            </a:r>
          </a:p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Цель: </a:t>
            </a:r>
            <a:r>
              <a:rPr lang="ru-RU" dirty="0"/>
              <a:t>теоретически обосновать и в ходе обобщения опыта выявить эффективность педагогических условий развития мелкой моторики детей раннего возраста в условиях Дома ребенка.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Задачи исследования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fontAlgn="t"/>
            <a:r>
              <a:rPr lang="ru-RU" dirty="0"/>
              <a:t>раскрыть значение и особенности развития мелкой моторики в раннем возрасте; </a:t>
            </a:r>
          </a:p>
          <a:p>
            <a:pPr lvl="0" fontAlgn="t"/>
            <a:r>
              <a:rPr lang="ru-RU" dirty="0"/>
              <a:t>рассмотреть особенности развития и воспитания детей в условиях дома ребенка;</a:t>
            </a:r>
          </a:p>
          <a:p>
            <a:pPr lvl="0" fontAlgn="t"/>
            <a:r>
              <a:rPr lang="ru-RU" dirty="0"/>
              <a:t>выявить и охарактеризовать педагогические условия развития мелкой моторики детей раннего возраста в условиях дома ребенка;</a:t>
            </a:r>
          </a:p>
          <a:p>
            <a:pPr lvl="0" fontAlgn="t"/>
            <a:r>
              <a:rPr lang="ru-RU" dirty="0"/>
              <a:t>обобщить опыт педагогической работы по развитию мелкой моторики детей раннего возраста в условиях ГКУЗ ВО «Владимирский дом ребенка специализированный».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Гипотеза исследования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186766" cy="4768865"/>
          </a:xfrm>
        </p:spPr>
        <p:txBody>
          <a:bodyPr>
            <a:normAutofit fontScale="85000" lnSpcReduction="10000"/>
          </a:bodyPr>
          <a:lstStyle/>
          <a:p>
            <a:pPr marL="0" fontAlgn="t">
              <a:buNone/>
            </a:pPr>
            <a:r>
              <a:rPr lang="ru-RU" dirty="0"/>
              <a:t>Организация педагогической работы по развитию мелкой моторики детей раннего возраста в условиях Дома ребенка эффективна при соблюдении ряда условий, а именно:</a:t>
            </a:r>
          </a:p>
          <a:p>
            <a:pPr fontAlgn="t"/>
            <a:r>
              <a:rPr lang="ru-RU" dirty="0"/>
              <a:t>реализации индивидуального подхода в организации занятий по развитию мелкой моторики,  </a:t>
            </a:r>
          </a:p>
          <a:p>
            <a:pPr fontAlgn="t"/>
            <a:r>
              <a:rPr lang="ru-RU" dirty="0"/>
              <a:t>игровой форме проведения занятий по развитию моторики с ведущей ролью взрослого, </a:t>
            </a:r>
          </a:p>
          <a:p>
            <a:pPr fontAlgn="t"/>
            <a:r>
              <a:rPr lang="ru-RU" dirty="0"/>
              <a:t>поэтапной организации работы по развитию мелкой моторики,</a:t>
            </a:r>
          </a:p>
          <a:p>
            <a:pPr fontAlgn="t"/>
            <a:r>
              <a:rPr lang="ru-RU" dirty="0"/>
              <a:t>обеспечении разнообразия предметно-развивающей среды и видов игровых занятий по развитию моторики.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Цель и задачи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Цель</a:t>
            </a:r>
            <a:r>
              <a:rPr lang="ru-RU" dirty="0"/>
              <a:t> - совершенствование условий для развития мелкой моторики рук детей раннего возраста в условиях Дома ребенка. </a:t>
            </a:r>
          </a:p>
          <a:p>
            <a:pPr>
              <a:buNone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Задачи работы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Совершенствование предметно-развивающей среды группы для развития мелкой моторики,</a:t>
            </a:r>
          </a:p>
          <a:p>
            <a:pPr lvl="0"/>
            <a:r>
              <a:rPr lang="ru-RU" dirty="0"/>
              <a:t>Подбор и использование для развития мелкой моторики разнообразных методов и форм работы, доступных детям данной группы,</a:t>
            </a:r>
          </a:p>
          <a:p>
            <a:pPr lvl="0"/>
            <a:r>
              <a:rPr lang="ru-RU" dirty="0"/>
              <a:t> Учет индивидуальных особенностей каждого ребенка и разработка поэтапного плана работы по развитию мелкой моторики в группе.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75000"/>
                  </a:schemeClr>
                </a:solidFill>
              </a:rPr>
              <a:t>Реализация индивидуального подхода в развитии мелкой моторики предполагала: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4391028" cy="4768391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Учет состояния здоровья ребенка, половых различий при изменении объема нагрузки и игрового материала;</a:t>
            </a:r>
          </a:p>
          <a:p>
            <a:r>
              <a:rPr lang="ru-RU" dirty="0"/>
              <a:t>Четкое распределение временных ресурсов и разработку схемы распределения различных форм работы по развитию мелкой моторики;</a:t>
            </a:r>
          </a:p>
          <a:p>
            <a:r>
              <a:rPr lang="ru-RU" dirty="0"/>
              <a:t>Планирование индивидуальной работы по основным темам понедельно ;</a:t>
            </a:r>
          </a:p>
          <a:p>
            <a:r>
              <a:rPr lang="ru-RU" dirty="0"/>
              <a:t>Гибкое варьирование содержания игр и упражнений.  Например, в упражнении  на сжимание и разжимание резиновых мячей варьировалось количество повторений, сила нажатия и т.д. </a:t>
            </a:r>
          </a:p>
          <a:p>
            <a:endParaRPr lang="ru-RU" dirty="0"/>
          </a:p>
        </p:txBody>
      </p:sp>
      <p:pic>
        <p:nvPicPr>
          <p:cNvPr id="5" name="Содержимое 4" descr="39485_html_m31719293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214942" y="2214554"/>
            <a:ext cx="3528234" cy="264320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Занятия проводились в игровой форме с ведущей ролью педагога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Проводимые игры были разделены на девять блоков: «Игры из ничего», «Игры на кухне», «Игры с крупой», «Игры с бумагой», «Наш разноцветный мир», «Игры с водой», «Чудеса на песке», «Самомассаж», «Ласковые игры для пальчиков». </a:t>
            </a:r>
          </a:p>
          <a:p>
            <a:endParaRPr lang="ru-RU" dirty="0"/>
          </a:p>
        </p:txBody>
      </p:sp>
      <p:pic>
        <p:nvPicPr>
          <p:cNvPr id="6" name="Содержимое 5" descr="i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643438" y="2214554"/>
            <a:ext cx="4186599" cy="250033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7000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Общий алгоритм работы по развитию моторики в течение дня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565730"/>
            <a:ext cx="8153400" cy="5286412"/>
          </a:xfrm>
        </p:spPr>
        <p:txBody>
          <a:bodyPr>
            <a:normAutofit fontScale="62500" lnSpcReduction="20000"/>
          </a:bodyPr>
          <a:lstStyle/>
          <a:p>
            <a:r>
              <a:rPr lang="ru-RU" sz="3000" b="1" u="sng" dirty="0">
                <a:solidFill>
                  <a:schemeClr val="accent2">
                    <a:lumMod val="75000"/>
                  </a:schemeClr>
                </a:solidFill>
              </a:rPr>
              <a:t>Утро:</a:t>
            </a:r>
            <a:endParaRPr lang="ru-RU" sz="3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000" dirty="0"/>
              <a:t>- Пальчиковая гимнастика (отработка элементов диагностики). </a:t>
            </a:r>
          </a:p>
          <a:p>
            <a:r>
              <a:rPr lang="ru-RU" sz="3000" dirty="0"/>
              <a:t>- Игровые упражнения на формирование навыков самообслуживания. </a:t>
            </a:r>
          </a:p>
          <a:p>
            <a:r>
              <a:rPr lang="ru-RU" sz="3000" b="1" u="sng" dirty="0">
                <a:solidFill>
                  <a:schemeClr val="accent2">
                    <a:lumMod val="75000"/>
                  </a:schemeClr>
                </a:solidFill>
              </a:rPr>
              <a:t>Включение в 1 занятие:</a:t>
            </a:r>
            <a:endParaRPr lang="ru-RU" sz="3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000" dirty="0"/>
              <a:t>- Игровые упражнения для пальчиков с использованием литературного текста. </a:t>
            </a:r>
          </a:p>
          <a:p>
            <a:r>
              <a:rPr lang="ru-RU" sz="3000" dirty="0"/>
              <a:t>- Ритмическая организация движений: хлопки, постукивание.</a:t>
            </a:r>
          </a:p>
          <a:p>
            <a:r>
              <a:rPr lang="ru-RU" sz="3000" b="1" u="sng" dirty="0">
                <a:solidFill>
                  <a:schemeClr val="accent2">
                    <a:lumMod val="75000"/>
                  </a:schemeClr>
                </a:solidFill>
              </a:rPr>
              <a:t>Включение во 2 занятие:</a:t>
            </a:r>
            <a:endParaRPr lang="ru-RU" sz="30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000" dirty="0"/>
              <a:t>- Упражнения с применением игрушек и игрового материала: разбор и собирание пирамидок, матрешек, мозаики; пеленание-качание кукол; игра с конструктором, с кубиками, рамками и вкладышами. </a:t>
            </a:r>
          </a:p>
          <a:p>
            <a:r>
              <a:rPr lang="ru-RU" sz="3000" dirty="0"/>
              <a:t>- Продуктивная деятельность. </a:t>
            </a:r>
          </a:p>
          <a:p>
            <a:r>
              <a:rPr lang="ru-RU" sz="3000" b="1" dirty="0">
                <a:solidFill>
                  <a:schemeClr val="accent2">
                    <a:lumMod val="75000"/>
                  </a:schemeClr>
                </a:solidFill>
              </a:rPr>
              <a:t>Вечер:</a:t>
            </a:r>
          </a:p>
          <a:p>
            <a:r>
              <a:rPr lang="ru-RU" sz="3000" dirty="0"/>
              <a:t>- Упражнения для пальцев и кистей рук с использованием различных предметов: нанизывание колец на тесьму; застегивание молний, прищепок; работа со счетными палочками; перебор пуговиц и др. </a:t>
            </a:r>
          </a:p>
          <a:p>
            <a:r>
              <a:rPr lang="ru-RU" sz="3000" dirty="0"/>
              <a:t>- Работа с иллюстративным материалом и дидактическими пособиями.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1668</TotalTime>
  <Words>787</Words>
  <Application>Microsoft Office PowerPoint</Application>
  <PresentationFormat>Экран (4:3)</PresentationFormat>
  <Paragraphs>68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Calibri</vt:lpstr>
      <vt:lpstr>Tw Cen MT</vt:lpstr>
      <vt:lpstr>Wingdings</vt:lpstr>
      <vt:lpstr>Wingdings 2</vt:lpstr>
      <vt:lpstr>Обычная</vt:lpstr>
      <vt:lpstr>          Педагогические условия развития мелкой моторики детей раннего возраста в условиях Дома ребенка </vt:lpstr>
      <vt:lpstr>Актуальность исследования</vt:lpstr>
      <vt:lpstr>Объект, предмет и цель исследования</vt:lpstr>
      <vt:lpstr>Задачи исследования</vt:lpstr>
      <vt:lpstr>Гипотеза исследования</vt:lpstr>
      <vt:lpstr>Цель и задачи</vt:lpstr>
      <vt:lpstr>Реализация индивидуального подхода в развитии мелкой моторики предполагала:</vt:lpstr>
      <vt:lpstr>Занятия проводились в игровой форме с ведущей ролью педагога</vt:lpstr>
      <vt:lpstr>Общий алгоритм работы по развитию моторики в течение дня</vt:lpstr>
      <vt:lpstr>Этапы проведения заданий по развитию моторики  </vt:lpstr>
      <vt:lpstr>Разнообразие предметно-развивающей среды и игровых занятий по развитию моторики</vt:lpstr>
      <vt:lpstr>В сенсорной комнате дети занимались в центре песка и воды</vt:lpstr>
      <vt:lpstr>Диаграмма 3. Динамика уровня развития мелкой моторики детей раннего возраста в условиях Дома ребенка</vt:lpstr>
      <vt:lpstr>Практическая значимость</vt:lpstr>
      <vt:lpstr>Спасибо за внимание!!!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требований ФГОС ДО при обучении дошкольников изобразительной деятельности </dc:title>
  <dc:creator>Надя</dc:creator>
  <cp:lastModifiedBy>-Sab0</cp:lastModifiedBy>
  <cp:revision>231</cp:revision>
  <dcterms:created xsi:type="dcterms:W3CDTF">2015-10-24T11:52:59Z</dcterms:created>
  <dcterms:modified xsi:type="dcterms:W3CDTF">2023-01-17T10:50:05Z</dcterms:modified>
</cp:coreProperties>
</file>