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70" r:id="rId3"/>
    <p:sldId id="257" r:id="rId4"/>
    <p:sldId id="258" r:id="rId5"/>
    <p:sldId id="261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69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53" autoAdjust="0"/>
    <p:restoredTop sz="79062" autoAdjust="0"/>
  </p:normalViewPr>
  <p:slideViewPr>
    <p:cSldViewPr snapToGrid="0">
      <p:cViewPr varScale="1">
        <p:scale>
          <a:sx n="74" d="100"/>
          <a:sy n="74" d="100"/>
        </p:scale>
        <p:origin x="979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A19529-5F4A-47F9-A0C6-39F234C80DC2}" type="datetimeFigureOut">
              <a:rPr lang="ru-RU" smtClean="0"/>
              <a:t>16.11.2025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E8909F-A0A6-49D3-B34B-3ADC381435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459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E8909F-A0A6-49D3-B34B-3ADC381435EC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71524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CCD9B-476D-4225-93B1-937AC3CC38D9}" type="datetimeFigureOut">
              <a:rPr lang="ru-RU" smtClean="0"/>
              <a:t>16.11.2025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5274B-A687-4244-94B2-9FB2BA48F0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48803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CCD9B-476D-4225-93B1-937AC3CC38D9}" type="datetimeFigureOut">
              <a:rPr lang="ru-RU" smtClean="0"/>
              <a:t>16.11.2025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5274B-A687-4244-94B2-9FB2BA48F0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17146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CCD9B-476D-4225-93B1-937AC3CC38D9}" type="datetimeFigureOut">
              <a:rPr lang="ru-RU" smtClean="0"/>
              <a:t>16.11.2025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5274B-A687-4244-94B2-9FB2BA48F0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3936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CCD9B-476D-4225-93B1-937AC3CC38D9}" type="datetimeFigureOut">
              <a:rPr lang="ru-RU" smtClean="0"/>
              <a:t>16.11.2025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5274B-A687-4244-94B2-9FB2BA48F0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60309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CCD9B-476D-4225-93B1-937AC3CC38D9}" type="datetimeFigureOut">
              <a:rPr lang="ru-RU" smtClean="0"/>
              <a:t>16.11.2025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5274B-A687-4244-94B2-9FB2BA48F0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8597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CCD9B-476D-4225-93B1-937AC3CC38D9}" type="datetimeFigureOut">
              <a:rPr lang="ru-RU" smtClean="0"/>
              <a:t>16.11.2025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5274B-A687-4244-94B2-9FB2BA48F0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2632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CCD9B-476D-4225-93B1-937AC3CC38D9}" type="datetimeFigureOut">
              <a:rPr lang="ru-RU" smtClean="0"/>
              <a:t>16.11.2025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5274B-A687-4244-94B2-9FB2BA48F0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90776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CCD9B-476D-4225-93B1-937AC3CC38D9}" type="datetimeFigureOut">
              <a:rPr lang="ru-RU" smtClean="0"/>
              <a:t>16.11.2025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5274B-A687-4244-94B2-9FB2BA48F0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1482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CCD9B-476D-4225-93B1-937AC3CC38D9}" type="datetimeFigureOut">
              <a:rPr lang="ru-RU" smtClean="0"/>
              <a:t>16.11.2025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5274B-A687-4244-94B2-9FB2BA48F0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756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CCD9B-476D-4225-93B1-937AC3CC38D9}" type="datetimeFigureOut">
              <a:rPr lang="ru-RU" smtClean="0"/>
              <a:t>16.11.2025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5274B-A687-4244-94B2-9FB2BA48F0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6062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CCD9B-476D-4225-93B1-937AC3CC38D9}" type="datetimeFigureOut">
              <a:rPr lang="ru-RU" smtClean="0"/>
              <a:t>16.11.2025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5274B-A687-4244-94B2-9FB2BA48F0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64064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4CCD9B-476D-4225-93B1-937AC3CC38D9}" type="datetimeFigureOut">
              <a:rPr lang="ru-RU" smtClean="0"/>
              <a:t>16.11.2025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05274B-A687-4244-94B2-9FB2BA48F0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7619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2548" y="4994552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Автор </a:t>
            </a:r>
            <a:r>
              <a:rPr lang="ru-RU" b="1" dirty="0" err="1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Махиня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Валентина Дмитриевна, воспитатель</a:t>
            </a:r>
          </a:p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МДОУ Детский сад «Родничок» село Хохлома </a:t>
            </a:r>
            <a:r>
              <a:rPr lang="ru-RU" b="1" dirty="0" err="1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Ковернинский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муниципальный округ</a:t>
            </a:r>
          </a:p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Нижегородская область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Арка 3"/>
          <p:cNvSpPr/>
          <p:nvPr/>
        </p:nvSpPr>
        <p:spPr>
          <a:xfrm>
            <a:off x="851811" y="757336"/>
            <a:ext cx="8055425" cy="6786384"/>
          </a:xfrm>
          <a:prstGeom prst="blockArc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latin typeface="Comic Sans MS" panose="030F0702030302020204" pitchFamily="66" charset="0"/>
              </a:rPr>
              <a:t>ОСЕННИЙ МАРАФОН дидактических игр в детском саду по теме «Овощи </a:t>
            </a:r>
            <a:r>
              <a:rPr lang="ru-RU" sz="54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latin typeface="Comic Sans MS" panose="030F0702030302020204" pitchFamily="66" charset="0"/>
              </a:rPr>
              <a:t>и фрукты»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00B050"/>
              </a:solidFill>
              <a:effectLst/>
              <a:latin typeface="Comic Sans MS" panose="030F0702030302020204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8206">
            <a:off x="8045846" y="1677935"/>
            <a:ext cx="4472093" cy="3294442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542410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924791" y="-345529"/>
            <a:ext cx="10203873" cy="216042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Comic Sans MS" panose="030F0702030302020204" pitchFamily="66" charset="0"/>
              </a:rPr>
              <a:t>Дидактический материал по теме «Овощи и фрукты»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2929106" y="5338929"/>
            <a:ext cx="9519204" cy="1959818"/>
          </a:xfrm>
        </p:spPr>
        <p:txBody>
          <a:bodyPr>
            <a:noAutofit/>
          </a:bodyPr>
          <a:lstStyle/>
          <a:p>
            <a:pPr lvl="0"/>
            <a:r>
              <a:rPr lang="ru-RU" i="1" dirty="0" smtClean="0">
                <a:latin typeface="Comic Sans MS" panose="030F0702030302020204" pitchFamily="66" charset="0"/>
              </a:rPr>
              <a:t>Цель использования: </a:t>
            </a:r>
            <a:r>
              <a:rPr lang="ru-RU" i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Закрепление знания </a:t>
            </a:r>
            <a:r>
              <a:rPr lang="ru-RU" i="1" dirty="0">
                <a:solidFill>
                  <a:srgbClr val="000000"/>
                </a:solidFill>
                <a:latin typeface="Comic Sans MS" panose="030F0702030302020204" pitchFamily="66" charset="0"/>
              </a:rPr>
              <a:t>названий овощей, </a:t>
            </a:r>
            <a:r>
              <a:rPr lang="ru-RU" i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фруктов </a:t>
            </a:r>
            <a:r>
              <a:rPr lang="ru-RU" i="1" dirty="0">
                <a:solidFill>
                  <a:srgbClr val="000000"/>
                </a:solidFill>
                <a:latin typeface="Comic Sans MS" panose="030F0702030302020204" pitchFamily="66" charset="0"/>
              </a:rPr>
              <a:t>и ягод,</a:t>
            </a:r>
            <a:r>
              <a:rPr lang="ru-RU" i="1" dirty="0">
                <a:latin typeface="Comic Sans MS" panose="030F0702030302020204" pitchFamily="66" charset="0"/>
              </a:rPr>
              <a:t/>
            </a:r>
            <a:br>
              <a:rPr lang="ru-RU" i="1" dirty="0">
                <a:latin typeface="Comic Sans MS" panose="030F0702030302020204" pitchFamily="66" charset="0"/>
              </a:rPr>
            </a:br>
            <a:r>
              <a:rPr lang="ru-RU" i="1" dirty="0">
                <a:solidFill>
                  <a:srgbClr val="000000"/>
                </a:solidFill>
                <a:latin typeface="Comic Sans MS" panose="030F0702030302020204" pitchFamily="66" charset="0"/>
              </a:rPr>
              <a:t>Пополнение словарного </a:t>
            </a:r>
            <a:r>
              <a:rPr lang="ru-RU" i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запаса.</a:t>
            </a:r>
            <a:r>
              <a:rPr lang="ru-RU" i="1" dirty="0">
                <a:solidFill>
                  <a:srgbClr val="000000"/>
                </a:solidFill>
                <a:latin typeface="Comic Sans MS" panose="030F0702030302020204" pitchFamily="66" charset="0"/>
              </a:rPr>
              <a:t> Формирование </a:t>
            </a:r>
            <a:r>
              <a:rPr lang="ru-RU" i="1" dirty="0" err="1">
                <a:solidFill>
                  <a:srgbClr val="000000"/>
                </a:solidFill>
                <a:latin typeface="Comic Sans MS" panose="030F0702030302020204" pitchFamily="66" charset="0"/>
              </a:rPr>
              <a:t>обощенных</a:t>
            </a:r>
            <a:r>
              <a:rPr lang="ru-RU" i="1" dirty="0">
                <a:solidFill>
                  <a:srgbClr val="000000"/>
                </a:solidFill>
                <a:latin typeface="Comic Sans MS" panose="030F0702030302020204" pitchFamily="66" charset="0"/>
              </a:rPr>
              <a:t> понятий «Овощи», «Фрукты», »Ягоды»</a:t>
            </a:r>
            <a:endParaRPr lang="ru-RU" i="1" dirty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endParaRPr lang="ru-RU" i="1" dirty="0"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858" y="1814893"/>
            <a:ext cx="4649813" cy="348736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798" y="1725361"/>
            <a:ext cx="4550618" cy="3412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171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1340427" y="-349045"/>
            <a:ext cx="10203873" cy="216042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Comic Sans MS" panose="030F0702030302020204" pitchFamily="66" charset="0"/>
              </a:rPr>
              <a:t>Дидактический материал по теме «Овощи и фрукты»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7699664" y="3158835"/>
            <a:ext cx="3844636" cy="4431665"/>
          </a:xfrm>
        </p:spPr>
        <p:txBody>
          <a:bodyPr>
            <a:noAutofit/>
          </a:bodyPr>
          <a:lstStyle/>
          <a:p>
            <a:r>
              <a:rPr lang="ru-RU" i="1" dirty="0" smtClean="0">
                <a:latin typeface="Comic Sans MS" panose="030F0702030302020204" pitchFamily="66" charset="0"/>
              </a:rPr>
              <a:t>Цель использования: </a:t>
            </a:r>
            <a:r>
              <a:rPr lang="ru-RU" i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Закрепление знания </a:t>
            </a:r>
            <a:r>
              <a:rPr lang="ru-RU" i="1" dirty="0">
                <a:solidFill>
                  <a:srgbClr val="000000"/>
                </a:solidFill>
                <a:latin typeface="Comic Sans MS" panose="030F0702030302020204" pitchFamily="66" charset="0"/>
              </a:rPr>
              <a:t>названий овощей, </a:t>
            </a:r>
            <a:r>
              <a:rPr lang="ru-RU" i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фруктов </a:t>
            </a:r>
            <a:r>
              <a:rPr lang="ru-RU" i="1" dirty="0">
                <a:solidFill>
                  <a:srgbClr val="000000"/>
                </a:solidFill>
                <a:latin typeface="Comic Sans MS" panose="030F0702030302020204" pitchFamily="66" charset="0"/>
              </a:rPr>
              <a:t>и ягод,</a:t>
            </a:r>
            <a:r>
              <a:rPr lang="ru-RU" i="1" dirty="0">
                <a:latin typeface="Comic Sans MS" panose="030F0702030302020204" pitchFamily="66" charset="0"/>
              </a:rPr>
              <a:t/>
            </a:r>
            <a:br>
              <a:rPr lang="ru-RU" i="1" dirty="0">
                <a:latin typeface="Comic Sans MS" panose="030F0702030302020204" pitchFamily="66" charset="0"/>
              </a:rPr>
            </a:br>
            <a:r>
              <a:rPr lang="ru-RU" i="1" dirty="0">
                <a:solidFill>
                  <a:srgbClr val="000000"/>
                </a:solidFill>
                <a:latin typeface="Comic Sans MS" panose="030F0702030302020204" pitchFamily="66" charset="0"/>
              </a:rPr>
              <a:t>Пополнение словарного </a:t>
            </a:r>
            <a:r>
              <a:rPr lang="ru-RU" i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запаса.</a:t>
            </a:r>
          </a:p>
          <a:p>
            <a:r>
              <a:rPr lang="ru-RU" i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Формирование </a:t>
            </a:r>
            <a:r>
              <a:rPr lang="ru-RU" i="1" dirty="0" err="1" smtClean="0">
                <a:solidFill>
                  <a:srgbClr val="000000"/>
                </a:solidFill>
                <a:latin typeface="Comic Sans MS" panose="030F0702030302020204" pitchFamily="66" charset="0"/>
              </a:rPr>
              <a:t>обощенных</a:t>
            </a:r>
            <a:r>
              <a:rPr lang="ru-RU" i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 понятий «Овощи», «Фрукты», »Ягоды»</a:t>
            </a:r>
            <a:endParaRPr lang="ru-RU" i="1" dirty="0">
              <a:latin typeface="Comic Sans MS" panose="030F0702030302020204" pitchFamily="66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584" y="2103240"/>
            <a:ext cx="5730080" cy="4297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769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924791" y="-345529"/>
            <a:ext cx="10203873" cy="216042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Comic Sans MS" panose="030F0702030302020204" pitchFamily="66" charset="0"/>
              </a:rPr>
              <a:t>Дидактический материал по теме «Овощи и фрукты»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2929106" y="5338929"/>
            <a:ext cx="9519204" cy="1959818"/>
          </a:xfrm>
        </p:spPr>
        <p:txBody>
          <a:bodyPr>
            <a:noAutofit/>
          </a:bodyPr>
          <a:lstStyle/>
          <a:p>
            <a:pPr lvl="0"/>
            <a:r>
              <a:rPr lang="ru-RU" i="1" dirty="0" smtClean="0">
                <a:latin typeface="Comic Sans MS" panose="030F0702030302020204" pitchFamily="66" charset="0"/>
              </a:rPr>
              <a:t>Цель использования: </a:t>
            </a:r>
            <a:r>
              <a:rPr lang="ru-RU" i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Закрепление знания </a:t>
            </a:r>
            <a:r>
              <a:rPr lang="ru-RU" i="1" dirty="0">
                <a:solidFill>
                  <a:srgbClr val="000000"/>
                </a:solidFill>
                <a:latin typeface="Comic Sans MS" panose="030F0702030302020204" pitchFamily="66" charset="0"/>
              </a:rPr>
              <a:t>названий овощей, </a:t>
            </a:r>
            <a:r>
              <a:rPr lang="ru-RU" i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фруктов </a:t>
            </a:r>
            <a:r>
              <a:rPr lang="ru-RU" i="1" dirty="0">
                <a:solidFill>
                  <a:srgbClr val="000000"/>
                </a:solidFill>
                <a:latin typeface="Comic Sans MS" panose="030F0702030302020204" pitchFamily="66" charset="0"/>
              </a:rPr>
              <a:t>и ягод,</a:t>
            </a:r>
            <a:r>
              <a:rPr lang="ru-RU" i="1" dirty="0">
                <a:latin typeface="Comic Sans MS" panose="030F0702030302020204" pitchFamily="66" charset="0"/>
              </a:rPr>
              <a:t/>
            </a:r>
            <a:br>
              <a:rPr lang="ru-RU" i="1" dirty="0">
                <a:latin typeface="Comic Sans MS" panose="030F0702030302020204" pitchFamily="66" charset="0"/>
              </a:rPr>
            </a:br>
            <a:r>
              <a:rPr lang="ru-RU" i="1" dirty="0">
                <a:solidFill>
                  <a:srgbClr val="000000"/>
                </a:solidFill>
                <a:latin typeface="Comic Sans MS" panose="030F0702030302020204" pitchFamily="66" charset="0"/>
              </a:rPr>
              <a:t>Пополнение словарного </a:t>
            </a:r>
            <a:r>
              <a:rPr lang="ru-RU" i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запаса.</a:t>
            </a:r>
            <a:r>
              <a:rPr lang="ru-RU" i="1" dirty="0">
                <a:solidFill>
                  <a:srgbClr val="000000"/>
                </a:solidFill>
                <a:latin typeface="Comic Sans MS" panose="030F0702030302020204" pitchFamily="66" charset="0"/>
              </a:rPr>
              <a:t> Формирование </a:t>
            </a:r>
            <a:r>
              <a:rPr lang="ru-RU" i="1" dirty="0" err="1">
                <a:solidFill>
                  <a:srgbClr val="000000"/>
                </a:solidFill>
                <a:latin typeface="Comic Sans MS" panose="030F0702030302020204" pitchFamily="66" charset="0"/>
              </a:rPr>
              <a:t>обощенных</a:t>
            </a:r>
            <a:r>
              <a:rPr lang="ru-RU" i="1" dirty="0">
                <a:solidFill>
                  <a:srgbClr val="000000"/>
                </a:solidFill>
                <a:latin typeface="Comic Sans MS" panose="030F0702030302020204" pitchFamily="66" charset="0"/>
              </a:rPr>
              <a:t> понятий «Овощи», «Фрукты», »Ягоды»</a:t>
            </a:r>
            <a:endParaRPr lang="ru-RU" i="1" dirty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endParaRPr lang="ru-RU" i="1" dirty="0">
              <a:latin typeface="Comic Sans MS" panose="030F0702030302020204" pitchFamily="66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928" y="1978849"/>
            <a:ext cx="4480107" cy="336008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238" y="1978849"/>
            <a:ext cx="4480106" cy="336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941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7364" y="215580"/>
            <a:ext cx="10203873" cy="216042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Comic Sans MS" panose="030F0702030302020204" pitchFamily="66" charset="0"/>
              </a:rPr>
              <a:t>Дидактический материал для изо по теме «Овощи и фрукты»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6515100" y="2680855"/>
            <a:ext cx="4177144" cy="4652782"/>
          </a:xfrm>
        </p:spPr>
        <p:txBody>
          <a:bodyPr>
            <a:noAutofit/>
          </a:bodyPr>
          <a:lstStyle/>
          <a:p>
            <a:pPr lvl="0"/>
            <a:r>
              <a:rPr lang="ru-RU" i="1" dirty="0" smtClean="0">
                <a:latin typeface="Comic Sans MS" panose="030F0702030302020204" pitchFamily="66" charset="0"/>
              </a:rPr>
              <a:t>Цель : </a:t>
            </a:r>
            <a:r>
              <a:rPr lang="ru-RU" i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Закрепление знания </a:t>
            </a:r>
            <a:r>
              <a:rPr lang="ru-RU" i="1" dirty="0">
                <a:solidFill>
                  <a:srgbClr val="000000"/>
                </a:solidFill>
                <a:latin typeface="Comic Sans MS" panose="030F0702030302020204" pitchFamily="66" charset="0"/>
              </a:rPr>
              <a:t>названий овощей, </a:t>
            </a:r>
            <a:r>
              <a:rPr lang="ru-RU" i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фруктов </a:t>
            </a:r>
            <a:r>
              <a:rPr lang="ru-RU" i="1" dirty="0">
                <a:solidFill>
                  <a:srgbClr val="000000"/>
                </a:solidFill>
                <a:latin typeface="Comic Sans MS" panose="030F0702030302020204" pitchFamily="66" charset="0"/>
              </a:rPr>
              <a:t>и ягод,</a:t>
            </a:r>
            <a:r>
              <a:rPr lang="ru-RU" i="1" dirty="0">
                <a:latin typeface="Comic Sans MS" panose="030F0702030302020204" pitchFamily="66" charset="0"/>
              </a:rPr>
              <a:t/>
            </a:r>
            <a:br>
              <a:rPr lang="ru-RU" i="1" dirty="0">
                <a:latin typeface="Comic Sans MS" panose="030F0702030302020204" pitchFamily="66" charset="0"/>
              </a:rPr>
            </a:br>
            <a:r>
              <a:rPr lang="ru-RU" i="1" dirty="0">
                <a:solidFill>
                  <a:srgbClr val="000000"/>
                </a:solidFill>
                <a:latin typeface="Comic Sans MS" panose="030F0702030302020204" pitchFamily="66" charset="0"/>
              </a:rPr>
              <a:t>Пополнение словарного </a:t>
            </a:r>
            <a:r>
              <a:rPr lang="ru-RU" i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запаса.</a:t>
            </a:r>
            <a:r>
              <a:rPr lang="ru-RU" i="1" dirty="0">
                <a:solidFill>
                  <a:srgbClr val="000000"/>
                </a:solidFill>
                <a:latin typeface="Comic Sans MS" panose="030F0702030302020204" pitchFamily="66" charset="0"/>
              </a:rPr>
              <a:t> Формирование </a:t>
            </a:r>
            <a:r>
              <a:rPr lang="ru-RU" i="1" dirty="0" err="1">
                <a:solidFill>
                  <a:srgbClr val="000000"/>
                </a:solidFill>
                <a:latin typeface="Comic Sans MS" panose="030F0702030302020204" pitchFamily="66" charset="0"/>
              </a:rPr>
              <a:t>обощенных</a:t>
            </a:r>
            <a:r>
              <a:rPr lang="ru-RU" i="1" dirty="0">
                <a:solidFill>
                  <a:srgbClr val="000000"/>
                </a:solidFill>
                <a:latin typeface="Comic Sans MS" panose="030F0702030302020204" pitchFamily="66" charset="0"/>
              </a:rPr>
              <a:t> понятий «Овощи», «Фрукты</a:t>
            </a:r>
            <a:r>
              <a:rPr lang="ru-RU" i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», «Ягоды». Закрепление навыков рисования: умения обводить и закрашивать.</a:t>
            </a:r>
            <a:endParaRPr lang="ru-RU" i="1" dirty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endParaRPr lang="ru-RU" i="1" dirty="0"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028" y="2483426"/>
            <a:ext cx="4821382" cy="4052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894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1153391" y="93518"/>
            <a:ext cx="9871364" cy="962837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Comic Sans MS" panose="030F0702030302020204" pitchFamily="66" charset="0"/>
              </a:rPr>
              <a:t>Дети играют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2929106" y="5338929"/>
            <a:ext cx="9519204" cy="1959818"/>
          </a:xfrm>
        </p:spPr>
        <p:txBody>
          <a:bodyPr>
            <a:noAutofit/>
          </a:bodyPr>
          <a:lstStyle/>
          <a:p>
            <a:endParaRPr lang="ru-RU" i="1" dirty="0">
              <a:latin typeface="Comic Sans MS" panose="030F0702030302020204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391" y="901699"/>
            <a:ext cx="2557895" cy="341052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429" y="3653459"/>
            <a:ext cx="3654136" cy="274060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1343" y="299785"/>
            <a:ext cx="2066059" cy="275474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3528" y="3172038"/>
            <a:ext cx="2422812" cy="323041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106" y="3406322"/>
            <a:ext cx="2448360" cy="326448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680" y="1243170"/>
            <a:ext cx="2796778" cy="2097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710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4675909" y="5850082"/>
            <a:ext cx="7606146" cy="1007918"/>
          </a:xfrm>
        </p:spPr>
        <p:txBody>
          <a:bodyPr>
            <a:normAutofit/>
          </a:bodyPr>
          <a:lstStyle/>
          <a:p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1475509" y="195428"/>
            <a:ext cx="8905010" cy="1144999"/>
          </a:xfrm>
        </p:spPr>
        <p:txBody>
          <a:bodyPr>
            <a:noAutofit/>
          </a:bodyPr>
          <a:lstStyle/>
          <a:p>
            <a:r>
              <a:rPr lang="ru-RU" sz="6000" dirty="0">
                <a:solidFill>
                  <a:prstClr val="black"/>
                </a:solidFill>
                <a:latin typeface="Comic Sans MS" panose="030F0702030302020204" pitchFamily="66" charset="0"/>
                <a:ea typeface="+mj-ea"/>
                <a:cs typeface="+mj-cs"/>
              </a:rPr>
              <a:t>Дети играют</a:t>
            </a:r>
            <a:endParaRPr lang="ru-RU" i="1" dirty="0">
              <a:latin typeface="Comic Sans MS" panose="030F0702030302020204" pitchFamily="66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80" y="1157287"/>
            <a:ext cx="4090555" cy="306791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814" y="2888672"/>
            <a:ext cx="3837709" cy="287828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353" y="2216148"/>
            <a:ext cx="2375623" cy="422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349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1641763" y="135081"/>
            <a:ext cx="9008919" cy="1056357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Comic Sans MS" panose="030F0702030302020204" pitchFamily="66" charset="0"/>
              </a:rPr>
              <a:t>Дети играют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2929106" y="5338929"/>
            <a:ext cx="9519204" cy="1959818"/>
          </a:xfrm>
        </p:spPr>
        <p:txBody>
          <a:bodyPr>
            <a:noAutofit/>
          </a:bodyPr>
          <a:lstStyle/>
          <a:p>
            <a:endParaRPr lang="ru-RU" i="1" dirty="0">
              <a:latin typeface="Comic Sans MS" panose="030F0702030302020204" pitchFamily="66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222" y="1756064"/>
            <a:ext cx="3489614" cy="465281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982" y="1498729"/>
            <a:ext cx="3682616" cy="4910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166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1174172" y="238990"/>
            <a:ext cx="9476509" cy="952447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Comic Sans MS" panose="030F0702030302020204" pitchFamily="66" charset="0"/>
              </a:rPr>
              <a:t>Дети играют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2929106" y="5338929"/>
            <a:ext cx="9519204" cy="1959818"/>
          </a:xfrm>
        </p:spPr>
        <p:txBody>
          <a:bodyPr>
            <a:noAutofit/>
          </a:bodyPr>
          <a:lstStyle/>
          <a:p>
            <a:endParaRPr lang="ru-RU" i="1" dirty="0">
              <a:latin typeface="Comic Sans MS" panose="030F0702030302020204" pitchFamily="66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96" y="1610964"/>
            <a:ext cx="4970620" cy="372796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1654" y="2694050"/>
            <a:ext cx="2786495" cy="371532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328" y="1791854"/>
            <a:ext cx="3129395" cy="4172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116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1485901" y="128401"/>
            <a:ext cx="7273636" cy="913957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Comic Sans MS" panose="030F0702030302020204" pitchFamily="66" charset="0"/>
              </a:rPr>
              <a:t>Дети узнают новое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2929106" y="5338929"/>
            <a:ext cx="9519204" cy="1959818"/>
          </a:xfrm>
        </p:spPr>
        <p:txBody>
          <a:bodyPr>
            <a:noAutofit/>
          </a:bodyPr>
          <a:lstStyle/>
          <a:p>
            <a:endParaRPr lang="ru-RU" i="1" dirty="0">
              <a:latin typeface="Comic Sans MS" panose="030F0702030302020204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51" y="1042358"/>
            <a:ext cx="4904509" cy="367838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509" y="1042358"/>
            <a:ext cx="4803171" cy="360237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797" y="3486079"/>
            <a:ext cx="4156929" cy="311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966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1496291" y="166253"/>
            <a:ext cx="9403773" cy="1118703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Comic Sans MS" panose="030F0702030302020204" pitchFamily="66" charset="0"/>
              </a:rPr>
              <a:t>Наше творчество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2929106" y="5338929"/>
            <a:ext cx="9519204" cy="1959818"/>
          </a:xfrm>
        </p:spPr>
        <p:txBody>
          <a:bodyPr>
            <a:noAutofit/>
          </a:bodyPr>
          <a:lstStyle/>
          <a:p>
            <a:endParaRPr lang="ru-RU" i="1" dirty="0">
              <a:latin typeface="Comic Sans MS" panose="030F0702030302020204" pitchFamily="66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63" y="1284956"/>
            <a:ext cx="4107873" cy="308090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399" y="4063156"/>
            <a:ext cx="1913658" cy="25515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473" y="4019283"/>
            <a:ext cx="3519055" cy="263929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5708503" y="1211592"/>
            <a:ext cx="1959987" cy="261331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1383" y="1211592"/>
            <a:ext cx="2979864" cy="3973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322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06682" y="1122218"/>
            <a:ext cx="4520045" cy="3345873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Comic Sans MS" panose="030F0702030302020204" pitchFamily="66" charset="0"/>
              </a:rPr>
              <a:t> </a:t>
            </a:r>
            <a:r>
              <a:rPr lang="ru-RU" b="1" dirty="0" err="1" smtClean="0">
                <a:latin typeface="Comic Sans MS" panose="030F0702030302020204" pitchFamily="66" charset="0"/>
              </a:rPr>
              <a:t>Махиня</a:t>
            </a:r>
            <a:r>
              <a:rPr lang="ru-RU" b="1" dirty="0" smtClean="0">
                <a:latin typeface="Comic Sans MS" panose="030F0702030302020204" pitchFamily="66" charset="0"/>
              </a:rPr>
              <a:t> Валентина Дмитриевна</a:t>
            </a:r>
          </a:p>
          <a:p>
            <a:r>
              <a:rPr lang="ru-RU" b="1" dirty="0" smtClean="0">
                <a:latin typeface="Comic Sans MS" panose="030F0702030302020204" pitchFamily="66" charset="0"/>
              </a:rPr>
              <a:t> воспитатель</a:t>
            </a:r>
          </a:p>
          <a:p>
            <a:r>
              <a:rPr lang="ru-RU" b="1" dirty="0" smtClean="0">
                <a:latin typeface="Comic Sans MS" panose="030F0702030302020204" pitchFamily="66" charset="0"/>
              </a:rPr>
              <a:t>Квалификационная категория высшая</a:t>
            </a:r>
          </a:p>
          <a:p>
            <a:r>
              <a:rPr lang="ru-RU" b="1" dirty="0" smtClean="0">
                <a:latin typeface="Comic Sans MS" panose="030F0702030302020204" pitchFamily="66" charset="0"/>
              </a:rPr>
              <a:t>Образование высшее педагогическое</a:t>
            </a:r>
          </a:p>
          <a:p>
            <a:r>
              <a:rPr lang="ru-RU" b="1" dirty="0" smtClean="0">
                <a:latin typeface="Comic Sans MS" panose="030F0702030302020204" pitchFamily="66" charset="0"/>
              </a:rPr>
              <a:t>Стаж работы 38 лет</a:t>
            </a:r>
          </a:p>
          <a:p>
            <a:endParaRPr lang="ru-RU" b="1" dirty="0" smtClean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656" y="1475509"/>
            <a:ext cx="3686175" cy="491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107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1496291" y="166253"/>
            <a:ext cx="9403773" cy="1118703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Comic Sans MS" panose="030F0702030302020204" pitchFamily="66" charset="0"/>
              </a:rPr>
              <a:t>Наше творчество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2929106" y="5338929"/>
            <a:ext cx="9519204" cy="1959818"/>
          </a:xfrm>
        </p:spPr>
        <p:txBody>
          <a:bodyPr>
            <a:noAutofit/>
          </a:bodyPr>
          <a:lstStyle/>
          <a:p>
            <a:endParaRPr lang="ru-RU" i="1" dirty="0">
              <a:latin typeface="Comic Sans MS" panose="030F0702030302020204" pitchFamily="66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899" y="1671716"/>
            <a:ext cx="3377911" cy="450388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455" y="338295"/>
            <a:ext cx="2441805" cy="325574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54" y="944353"/>
            <a:ext cx="2852305" cy="380307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602" y="3766077"/>
            <a:ext cx="3848100" cy="288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124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924791" y="-345529"/>
            <a:ext cx="10203873" cy="216042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Comic Sans MS" panose="030F0702030302020204" pitchFamily="66" charset="0"/>
              </a:rPr>
              <a:t/>
            </a:r>
            <a:br>
              <a:rPr lang="ru-RU" dirty="0" smtClean="0">
                <a:latin typeface="Comic Sans MS" panose="030F0702030302020204" pitchFamily="66" charset="0"/>
              </a:rPr>
            </a:br>
            <a:r>
              <a:rPr lang="ru-RU" dirty="0" smtClean="0">
                <a:latin typeface="Comic Sans MS" panose="030F0702030302020204" pitchFamily="66" charset="0"/>
              </a:rPr>
              <a:t>БЛАГОДАРЮ ЗА ВНИМАНИЕ!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6515100" y="2680855"/>
            <a:ext cx="4177144" cy="4652782"/>
          </a:xfrm>
        </p:spPr>
        <p:txBody>
          <a:bodyPr>
            <a:noAutofit/>
          </a:bodyPr>
          <a:lstStyle/>
          <a:p>
            <a:endParaRPr lang="ru-RU" i="1" dirty="0">
              <a:latin typeface="Comic Sans MS" panose="030F0702030302020204" pitchFamily="66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065" y="1597140"/>
            <a:ext cx="6958069" cy="5125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386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1767727" y="364781"/>
            <a:ext cx="6493404" cy="1574378"/>
          </a:xfrm>
        </p:spPr>
        <p:txBody>
          <a:bodyPr>
            <a:normAutofit fontScale="90000"/>
          </a:bodyPr>
          <a:lstStyle/>
          <a:p>
            <a:r>
              <a:rPr lang="ru-RU" dirty="0" err="1" smtClean="0">
                <a:latin typeface="Comic Sans MS" panose="030F0702030302020204" pitchFamily="66" charset="0"/>
              </a:rPr>
              <a:t>Пазлы</a:t>
            </a:r>
            <a:r>
              <a:rPr lang="ru-RU" dirty="0" smtClean="0">
                <a:latin typeface="Comic Sans MS" panose="030F0702030302020204" pitchFamily="66" charset="0"/>
              </a:rPr>
              <a:t> «ОВОЩИ» и «ФРУКТЫ»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2819613" y="5492407"/>
            <a:ext cx="4032421" cy="1655762"/>
          </a:xfrm>
        </p:spPr>
        <p:txBody>
          <a:bodyPr/>
          <a:lstStyle/>
          <a:p>
            <a:r>
              <a:rPr lang="ru-RU" i="1" dirty="0" smtClean="0">
                <a:latin typeface="Comic Sans MS" panose="030F0702030302020204" pitchFamily="66" charset="0"/>
              </a:rPr>
              <a:t>Цель игр: собрать из частей целое изображение</a:t>
            </a:r>
            <a:endParaRPr lang="ru-RU" i="1" dirty="0">
              <a:latin typeface="Comic Sans MS" panose="030F0702030302020204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034" y="2822027"/>
            <a:ext cx="4591032" cy="344327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663" y="1736168"/>
            <a:ext cx="4712043" cy="3534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514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1767727" y="364781"/>
            <a:ext cx="6493404" cy="157437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Comic Sans MS" panose="030F0702030302020204" pitchFamily="66" charset="0"/>
              </a:rPr>
              <a:t>Лото «ОВОЩИ» и «ФРУКТЫ»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6712526" y="4727557"/>
            <a:ext cx="5008418" cy="1655762"/>
          </a:xfrm>
        </p:spPr>
        <p:txBody>
          <a:bodyPr>
            <a:noAutofit/>
          </a:bodyPr>
          <a:lstStyle/>
          <a:p>
            <a:pPr algn="l"/>
            <a:r>
              <a:rPr lang="ru-RU" i="1" dirty="0" smtClean="0">
                <a:latin typeface="Comic Sans MS" panose="030F0702030302020204" pitchFamily="66" charset="0"/>
              </a:rPr>
              <a:t>Цель игр: </a:t>
            </a:r>
            <a:r>
              <a:rPr lang="ru-RU" i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Закрепление </a:t>
            </a:r>
            <a:r>
              <a:rPr lang="ru-RU" i="1" dirty="0">
                <a:solidFill>
                  <a:srgbClr val="000000"/>
                </a:solidFill>
                <a:latin typeface="Comic Sans MS" panose="030F0702030302020204" pitchFamily="66" charset="0"/>
              </a:rPr>
              <a:t>знания названий овощей, </a:t>
            </a:r>
            <a:r>
              <a:rPr lang="ru-RU" i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фруктов </a:t>
            </a:r>
            <a:r>
              <a:rPr lang="ru-RU" i="1" dirty="0">
                <a:solidFill>
                  <a:srgbClr val="000000"/>
                </a:solidFill>
                <a:latin typeface="Comic Sans MS" panose="030F0702030302020204" pitchFamily="66" charset="0"/>
              </a:rPr>
              <a:t>и </a:t>
            </a:r>
            <a:r>
              <a:rPr lang="ru-RU" i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ягод.</a:t>
            </a:r>
            <a:r>
              <a:rPr lang="ru-RU" i="1" dirty="0">
                <a:latin typeface="Comic Sans MS" panose="030F0702030302020204" pitchFamily="66" charset="0"/>
              </a:rPr>
              <a:t/>
            </a:r>
            <a:br>
              <a:rPr lang="ru-RU" i="1" dirty="0">
                <a:latin typeface="Comic Sans MS" panose="030F0702030302020204" pitchFamily="66" charset="0"/>
              </a:rPr>
            </a:br>
            <a:r>
              <a:rPr lang="ru-RU" i="1" dirty="0">
                <a:solidFill>
                  <a:srgbClr val="000000"/>
                </a:solidFill>
                <a:latin typeface="Comic Sans MS" panose="030F0702030302020204" pitchFamily="66" charset="0"/>
              </a:rPr>
              <a:t>Пополнение словарного </a:t>
            </a:r>
            <a:r>
              <a:rPr lang="ru-RU" i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запаса</a:t>
            </a:r>
            <a:r>
              <a:rPr lang="ru-RU" i="1" dirty="0">
                <a:solidFill>
                  <a:srgbClr val="000000"/>
                </a:solidFill>
                <a:latin typeface="Comic Sans MS" panose="030F0702030302020204" pitchFamily="66" charset="0"/>
              </a:rPr>
              <a:t>.</a:t>
            </a:r>
            <a:r>
              <a:rPr lang="ru-RU" i="1" dirty="0">
                <a:latin typeface="Comic Sans MS" panose="030F0702030302020204" pitchFamily="66" charset="0"/>
              </a:rPr>
              <a:t/>
            </a:r>
            <a:br>
              <a:rPr lang="ru-RU" i="1" dirty="0">
                <a:latin typeface="Comic Sans MS" panose="030F0702030302020204" pitchFamily="66" charset="0"/>
              </a:rPr>
            </a:br>
            <a:r>
              <a:rPr lang="ru-RU" i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Развитие памяти,</a:t>
            </a:r>
            <a:r>
              <a:rPr lang="ru-RU" i="1" dirty="0">
                <a:solidFill>
                  <a:srgbClr val="000000"/>
                </a:solidFill>
                <a:latin typeface="Comic Sans MS" panose="030F0702030302020204" pitchFamily="66" charset="0"/>
              </a:rPr>
              <a:t> концентрации внимания.</a:t>
            </a:r>
            <a:endParaRPr lang="ru-RU" i="1" dirty="0"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552" y="1358611"/>
            <a:ext cx="4035138" cy="302635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2313232"/>
            <a:ext cx="4128655" cy="3096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712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1767727" y="364781"/>
            <a:ext cx="6493404" cy="157437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Comic Sans MS" panose="030F0702030302020204" pitchFamily="66" charset="0"/>
              </a:rPr>
              <a:t>Д/И «РАЗЛОЖИ В КОРЗИНКИ»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7428195" y="3035399"/>
            <a:ext cx="3669295" cy="2286000"/>
          </a:xfrm>
        </p:spPr>
        <p:txBody>
          <a:bodyPr>
            <a:noAutofit/>
          </a:bodyPr>
          <a:lstStyle/>
          <a:p>
            <a:r>
              <a:rPr lang="ru-RU" i="1" dirty="0" smtClean="0">
                <a:latin typeface="Comic Sans MS" panose="030F0702030302020204" pitchFamily="66" charset="0"/>
              </a:rPr>
              <a:t>Цель игры: </a:t>
            </a:r>
            <a:r>
              <a:rPr lang="ru-RU" i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Закрепление </a:t>
            </a:r>
            <a:r>
              <a:rPr lang="ru-RU" i="1" dirty="0">
                <a:solidFill>
                  <a:srgbClr val="000000"/>
                </a:solidFill>
                <a:latin typeface="Comic Sans MS" panose="030F0702030302020204" pitchFamily="66" charset="0"/>
              </a:rPr>
              <a:t>знания названий овощей, </a:t>
            </a:r>
            <a:r>
              <a:rPr lang="ru-RU" i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фруктов </a:t>
            </a:r>
            <a:r>
              <a:rPr lang="ru-RU" i="1" dirty="0">
                <a:solidFill>
                  <a:srgbClr val="000000"/>
                </a:solidFill>
                <a:latin typeface="Comic Sans MS" panose="030F0702030302020204" pitchFamily="66" charset="0"/>
              </a:rPr>
              <a:t>и ягод,</a:t>
            </a:r>
            <a:r>
              <a:rPr lang="ru-RU" i="1" dirty="0">
                <a:latin typeface="Comic Sans MS" panose="030F0702030302020204" pitchFamily="66" charset="0"/>
              </a:rPr>
              <a:t/>
            </a:r>
            <a:br>
              <a:rPr lang="ru-RU" i="1" dirty="0">
                <a:latin typeface="Comic Sans MS" panose="030F0702030302020204" pitchFamily="66" charset="0"/>
              </a:rPr>
            </a:br>
            <a:r>
              <a:rPr lang="ru-RU" i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пополнение </a:t>
            </a:r>
            <a:r>
              <a:rPr lang="ru-RU" i="1" dirty="0">
                <a:solidFill>
                  <a:srgbClr val="000000"/>
                </a:solidFill>
                <a:latin typeface="Comic Sans MS" panose="030F0702030302020204" pitchFamily="66" charset="0"/>
              </a:rPr>
              <a:t>словарного запаса</a:t>
            </a:r>
            <a:r>
              <a:rPr lang="ru-RU" i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,</a:t>
            </a:r>
            <a:r>
              <a:rPr lang="ru-RU" i="1" dirty="0">
                <a:latin typeface="Comic Sans MS" panose="030F0702030302020204" pitchFamily="66" charset="0"/>
              </a:rPr>
              <a:t/>
            </a:r>
            <a:br>
              <a:rPr lang="ru-RU" i="1" dirty="0">
                <a:latin typeface="Comic Sans MS" panose="030F0702030302020204" pitchFamily="66" charset="0"/>
              </a:rPr>
            </a:br>
            <a:r>
              <a:rPr lang="ru-RU" i="1" dirty="0">
                <a:solidFill>
                  <a:srgbClr val="000000"/>
                </a:solidFill>
                <a:latin typeface="Comic Sans MS" panose="030F0702030302020204" pitchFamily="66" charset="0"/>
              </a:rPr>
              <a:t>р</a:t>
            </a:r>
            <a:r>
              <a:rPr lang="ru-RU" i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азвитие памяти,</a:t>
            </a:r>
            <a:r>
              <a:rPr lang="ru-RU" i="1" dirty="0">
                <a:solidFill>
                  <a:srgbClr val="000000"/>
                </a:solidFill>
                <a:latin typeface="Comic Sans MS" panose="030F0702030302020204" pitchFamily="66" charset="0"/>
              </a:rPr>
              <a:t> концентрации внимания.</a:t>
            </a:r>
            <a:endParaRPr lang="ru-RU" i="1" dirty="0">
              <a:latin typeface="Comic Sans MS" panose="030F0702030302020204" pitchFamily="66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587" y="1939159"/>
            <a:ext cx="5971308" cy="4478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567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924791" y="-345529"/>
            <a:ext cx="10203873" cy="216042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Comic Sans MS" panose="030F0702030302020204" pitchFamily="66" charset="0"/>
              </a:rPr>
              <a:t>Д/И «Разложи овощи и фрукты в цветные тарелки»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2606988" y="4832673"/>
            <a:ext cx="5057408" cy="1959818"/>
          </a:xfrm>
        </p:spPr>
        <p:txBody>
          <a:bodyPr>
            <a:noAutofit/>
          </a:bodyPr>
          <a:lstStyle/>
          <a:p>
            <a:r>
              <a:rPr lang="ru-RU" i="1" dirty="0" smtClean="0">
                <a:latin typeface="Comic Sans MS" panose="030F0702030302020204" pitchFamily="66" charset="0"/>
              </a:rPr>
              <a:t>Цель игры: </a:t>
            </a:r>
            <a:r>
              <a:rPr lang="ru-RU" i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Закрепление знания </a:t>
            </a:r>
            <a:r>
              <a:rPr lang="ru-RU" i="1" dirty="0">
                <a:solidFill>
                  <a:srgbClr val="000000"/>
                </a:solidFill>
                <a:latin typeface="Comic Sans MS" panose="030F0702030302020204" pitchFamily="66" charset="0"/>
              </a:rPr>
              <a:t>названий овощей, </a:t>
            </a:r>
            <a:r>
              <a:rPr lang="ru-RU" i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фруктов </a:t>
            </a:r>
            <a:r>
              <a:rPr lang="ru-RU" i="1" dirty="0">
                <a:solidFill>
                  <a:srgbClr val="000000"/>
                </a:solidFill>
                <a:latin typeface="Comic Sans MS" panose="030F0702030302020204" pitchFamily="66" charset="0"/>
              </a:rPr>
              <a:t>и ягод,</a:t>
            </a:r>
            <a:r>
              <a:rPr lang="ru-RU" i="1" dirty="0">
                <a:latin typeface="Comic Sans MS" panose="030F0702030302020204" pitchFamily="66" charset="0"/>
              </a:rPr>
              <a:t/>
            </a:r>
            <a:br>
              <a:rPr lang="ru-RU" i="1" dirty="0">
                <a:latin typeface="Comic Sans MS" panose="030F0702030302020204" pitchFamily="66" charset="0"/>
              </a:rPr>
            </a:br>
            <a:r>
              <a:rPr lang="ru-RU" i="1" dirty="0">
                <a:solidFill>
                  <a:srgbClr val="000000"/>
                </a:solidFill>
                <a:latin typeface="Comic Sans MS" panose="030F0702030302020204" pitchFamily="66" charset="0"/>
              </a:rPr>
              <a:t>Пополнение словарного запаса</a:t>
            </a:r>
            <a:r>
              <a:rPr lang="ru-RU" i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,</a:t>
            </a:r>
            <a:r>
              <a:rPr lang="ru-RU" i="1" dirty="0">
                <a:latin typeface="Comic Sans MS" panose="030F0702030302020204" pitchFamily="66" charset="0"/>
              </a:rPr>
              <a:t/>
            </a:r>
            <a:br>
              <a:rPr lang="ru-RU" i="1" dirty="0">
                <a:latin typeface="Comic Sans MS" panose="030F0702030302020204" pitchFamily="66" charset="0"/>
              </a:rPr>
            </a:br>
            <a:r>
              <a:rPr lang="ru-RU" i="1" dirty="0">
                <a:solidFill>
                  <a:srgbClr val="000000"/>
                </a:solidFill>
                <a:latin typeface="Comic Sans MS" panose="030F0702030302020204" pitchFamily="66" charset="0"/>
              </a:rPr>
              <a:t>р</a:t>
            </a:r>
            <a:r>
              <a:rPr lang="ru-RU" i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азвитие памяти,</a:t>
            </a:r>
            <a:r>
              <a:rPr lang="ru-RU" i="1" dirty="0">
                <a:solidFill>
                  <a:srgbClr val="000000"/>
                </a:solidFill>
                <a:latin typeface="Comic Sans MS" panose="030F0702030302020204" pitchFamily="66" charset="0"/>
              </a:rPr>
              <a:t> концентрации внимания.</a:t>
            </a:r>
            <a:endParaRPr lang="ru-RU" i="1" dirty="0">
              <a:latin typeface="Comic Sans MS" panose="030F0702030302020204" pitchFamily="66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059" y="1799094"/>
            <a:ext cx="4132117" cy="309908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4396" y="2615013"/>
            <a:ext cx="4350770" cy="3263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446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1746629" y="809571"/>
            <a:ext cx="6493404" cy="157437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Comic Sans MS" panose="030F0702030302020204" pitchFamily="66" charset="0"/>
              </a:rPr>
              <a:t>Д/И по стихотворению «Овощи»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6504709" y="3518909"/>
            <a:ext cx="4998026" cy="3037753"/>
          </a:xfrm>
        </p:spPr>
        <p:txBody>
          <a:bodyPr>
            <a:noAutofit/>
          </a:bodyPr>
          <a:lstStyle/>
          <a:p>
            <a:r>
              <a:rPr lang="ru-RU" i="1" dirty="0" smtClean="0">
                <a:latin typeface="Comic Sans MS" panose="030F0702030302020204" pitchFamily="66" charset="0"/>
              </a:rPr>
              <a:t>Цель игры: </a:t>
            </a:r>
            <a:r>
              <a:rPr lang="ru-RU" i="1" dirty="0">
                <a:solidFill>
                  <a:srgbClr val="000000"/>
                </a:solidFill>
                <a:latin typeface="Comic Sans MS" panose="030F0702030302020204" pitchFamily="66" charset="0"/>
              </a:rPr>
              <a:t>Закрепить </a:t>
            </a:r>
            <a:r>
              <a:rPr lang="ru-RU" i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названия </a:t>
            </a:r>
            <a:r>
              <a:rPr lang="ru-RU" i="1" dirty="0">
                <a:solidFill>
                  <a:srgbClr val="000000"/>
                </a:solidFill>
                <a:latin typeface="Comic Sans MS" panose="030F0702030302020204" pitchFamily="66" charset="0"/>
              </a:rPr>
              <a:t>овощей, </a:t>
            </a:r>
            <a:r>
              <a:rPr lang="ru-RU" i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умение определять их силуэтное изображение.</a:t>
            </a:r>
            <a:r>
              <a:rPr lang="ru-RU" i="1" dirty="0">
                <a:latin typeface="Comic Sans MS" panose="030F0702030302020204" pitchFamily="66" charset="0"/>
              </a:rPr>
              <a:t/>
            </a:r>
            <a:br>
              <a:rPr lang="ru-RU" i="1" dirty="0">
                <a:latin typeface="Comic Sans MS" panose="030F0702030302020204" pitchFamily="66" charset="0"/>
              </a:rPr>
            </a:br>
            <a:r>
              <a:rPr lang="ru-RU" i="1" dirty="0">
                <a:solidFill>
                  <a:srgbClr val="000000"/>
                </a:solidFill>
                <a:latin typeface="Comic Sans MS" panose="030F0702030302020204" pitchFamily="66" charset="0"/>
              </a:rPr>
              <a:t>Пополнение словарного запаса,</a:t>
            </a:r>
            <a:r>
              <a:rPr lang="ru-RU" i="1" dirty="0">
                <a:latin typeface="Comic Sans MS" panose="030F0702030302020204" pitchFamily="66" charset="0"/>
              </a:rPr>
              <a:t/>
            </a:r>
            <a:br>
              <a:rPr lang="ru-RU" i="1" dirty="0">
                <a:latin typeface="Comic Sans MS" panose="030F0702030302020204" pitchFamily="66" charset="0"/>
              </a:rPr>
            </a:br>
            <a:r>
              <a:rPr lang="ru-RU" i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развитие памяти,</a:t>
            </a:r>
            <a:r>
              <a:rPr lang="ru-RU" i="1" dirty="0">
                <a:solidFill>
                  <a:srgbClr val="000000"/>
                </a:solidFill>
                <a:latin typeface="Comic Sans MS" panose="030F0702030302020204" pitchFamily="66" charset="0"/>
              </a:rPr>
              <a:t> концентрации внимания.</a:t>
            </a:r>
            <a:endParaRPr lang="ru-RU" i="1" dirty="0"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383" y="2383949"/>
            <a:ext cx="5223162" cy="3917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164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924791" y="-345529"/>
            <a:ext cx="10203873" cy="2160422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Comic Sans MS" panose="030F0702030302020204" pitchFamily="66" charset="0"/>
              </a:rPr>
              <a:t>Д/И «Назови, что здесь лишнее»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1145965" y="2015497"/>
            <a:ext cx="5057408" cy="1959818"/>
          </a:xfrm>
        </p:spPr>
        <p:txBody>
          <a:bodyPr>
            <a:noAutofit/>
          </a:bodyPr>
          <a:lstStyle/>
          <a:p>
            <a:r>
              <a:rPr lang="ru-RU" i="1" dirty="0" smtClean="0">
                <a:latin typeface="Comic Sans MS" panose="030F0702030302020204" pitchFamily="66" charset="0"/>
              </a:rPr>
              <a:t>Цель игры: </a:t>
            </a:r>
            <a:r>
              <a:rPr lang="ru-RU" i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Закрепление знания </a:t>
            </a:r>
            <a:r>
              <a:rPr lang="ru-RU" i="1" dirty="0">
                <a:solidFill>
                  <a:srgbClr val="000000"/>
                </a:solidFill>
                <a:latin typeface="Comic Sans MS" panose="030F0702030302020204" pitchFamily="66" charset="0"/>
              </a:rPr>
              <a:t>названий овощей, </a:t>
            </a:r>
            <a:r>
              <a:rPr lang="ru-RU" i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фруктов </a:t>
            </a:r>
            <a:r>
              <a:rPr lang="ru-RU" i="1" dirty="0">
                <a:solidFill>
                  <a:srgbClr val="000000"/>
                </a:solidFill>
                <a:latin typeface="Comic Sans MS" panose="030F0702030302020204" pitchFamily="66" charset="0"/>
              </a:rPr>
              <a:t>и ягод,</a:t>
            </a:r>
            <a:r>
              <a:rPr lang="ru-RU" i="1" dirty="0">
                <a:latin typeface="Comic Sans MS" panose="030F0702030302020204" pitchFamily="66" charset="0"/>
              </a:rPr>
              <a:t/>
            </a:r>
            <a:br>
              <a:rPr lang="ru-RU" i="1" dirty="0">
                <a:latin typeface="Comic Sans MS" panose="030F0702030302020204" pitchFamily="66" charset="0"/>
              </a:rPr>
            </a:br>
            <a:r>
              <a:rPr lang="ru-RU" i="1" dirty="0">
                <a:solidFill>
                  <a:srgbClr val="000000"/>
                </a:solidFill>
                <a:latin typeface="Comic Sans MS" panose="030F0702030302020204" pitchFamily="66" charset="0"/>
              </a:rPr>
              <a:t>Пополнение словарного запаса</a:t>
            </a:r>
            <a:r>
              <a:rPr lang="ru-RU" i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,</a:t>
            </a:r>
            <a:r>
              <a:rPr lang="ru-RU" i="1" dirty="0">
                <a:latin typeface="Comic Sans MS" panose="030F0702030302020204" pitchFamily="66" charset="0"/>
              </a:rPr>
              <a:t/>
            </a:r>
            <a:br>
              <a:rPr lang="ru-RU" i="1" dirty="0">
                <a:latin typeface="Comic Sans MS" panose="030F0702030302020204" pitchFamily="66" charset="0"/>
              </a:rPr>
            </a:br>
            <a:r>
              <a:rPr lang="ru-RU" i="1" dirty="0">
                <a:solidFill>
                  <a:srgbClr val="000000"/>
                </a:solidFill>
                <a:latin typeface="Comic Sans MS" panose="030F0702030302020204" pitchFamily="66" charset="0"/>
              </a:rPr>
              <a:t>р</a:t>
            </a:r>
            <a:r>
              <a:rPr lang="ru-RU" i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азвитие памяти,</a:t>
            </a:r>
            <a:r>
              <a:rPr lang="ru-RU" i="1" dirty="0">
                <a:solidFill>
                  <a:srgbClr val="000000"/>
                </a:solidFill>
                <a:latin typeface="Comic Sans MS" panose="030F0702030302020204" pitchFamily="66" charset="0"/>
              </a:rPr>
              <a:t> концентрации внимания.</a:t>
            </a:r>
            <a:endParaRPr lang="ru-RU" i="1" dirty="0"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373" y="1814893"/>
            <a:ext cx="5368636" cy="4026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168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924791" y="-345529"/>
            <a:ext cx="10203873" cy="2160422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Comic Sans MS" panose="030F0702030302020204" pitchFamily="66" charset="0"/>
              </a:rPr>
              <a:t>Д/И «Приготовь по рецепту»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1454728" y="1901537"/>
            <a:ext cx="3335482" cy="3325090"/>
          </a:xfrm>
        </p:spPr>
        <p:txBody>
          <a:bodyPr>
            <a:noAutofit/>
          </a:bodyPr>
          <a:lstStyle/>
          <a:p>
            <a:r>
              <a:rPr lang="ru-RU" i="1" dirty="0" smtClean="0">
                <a:latin typeface="Comic Sans MS" panose="030F0702030302020204" pitchFamily="66" charset="0"/>
              </a:rPr>
              <a:t>Цель игр: </a:t>
            </a:r>
            <a:r>
              <a:rPr lang="ru-RU" i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Закрепление знания </a:t>
            </a:r>
            <a:r>
              <a:rPr lang="ru-RU" i="1" dirty="0">
                <a:solidFill>
                  <a:srgbClr val="000000"/>
                </a:solidFill>
                <a:latin typeface="Comic Sans MS" panose="030F0702030302020204" pitchFamily="66" charset="0"/>
              </a:rPr>
              <a:t>названий овощей, </a:t>
            </a:r>
            <a:r>
              <a:rPr lang="ru-RU" i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фруктов </a:t>
            </a:r>
            <a:r>
              <a:rPr lang="ru-RU" i="1" dirty="0">
                <a:solidFill>
                  <a:srgbClr val="000000"/>
                </a:solidFill>
                <a:latin typeface="Comic Sans MS" panose="030F0702030302020204" pitchFamily="66" charset="0"/>
              </a:rPr>
              <a:t>и ягод,</a:t>
            </a:r>
            <a:r>
              <a:rPr lang="ru-RU" i="1" dirty="0">
                <a:latin typeface="Comic Sans MS" panose="030F0702030302020204" pitchFamily="66" charset="0"/>
              </a:rPr>
              <a:t/>
            </a:r>
            <a:br>
              <a:rPr lang="ru-RU" i="1" dirty="0">
                <a:latin typeface="Comic Sans MS" panose="030F0702030302020204" pitchFamily="66" charset="0"/>
              </a:rPr>
            </a:br>
            <a:r>
              <a:rPr lang="ru-RU" i="1" dirty="0">
                <a:solidFill>
                  <a:srgbClr val="000000"/>
                </a:solidFill>
                <a:latin typeface="Comic Sans MS" panose="030F0702030302020204" pitchFamily="66" charset="0"/>
              </a:rPr>
              <a:t>Пополнение словарного запаса</a:t>
            </a:r>
            <a:r>
              <a:rPr lang="ru-RU" i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,</a:t>
            </a:r>
            <a:r>
              <a:rPr lang="ru-RU" i="1" dirty="0">
                <a:latin typeface="Comic Sans MS" panose="030F0702030302020204" pitchFamily="66" charset="0"/>
              </a:rPr>
              <a:t/>
            </a:r>
            <a:br>
              <a:rPr lang="ru-RU" i="1" dirty="0">
                <a:latin typeface="Comic Sans MS" panose="030F0702030302020204" pitchFamily="66" charset="0"/>
              </a:rPr>
            </a:br>
            <a:r>
              <a:rPr lang="ru-RU" i="1" dirty="0">
                <a:solidFill>
                  <a:srgbClr val="000000"/>
                </a:solidFill>
                <a:latin typeface="Comic Sans MS" panose="030F0702030302020204" pitchFamily="66" charset="0"/>
              </a:rPr>
              <a:t>р</a:t>
            </a:r>
            <a:r>
              <a:rPr lang="ru-RU" i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азвитие навыков счёта</a:t>
            </a:r>
            <a:endParaRPr lang="ru-RU" i="1" dirty="0"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809" y="1901537"/>
            <a:ext cx="5929744" cy="4447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772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283</Words>
  <Application>Microsoft Office PowerPoint</Application>
  <PresentationFormat>Широкоэкранный</PresentationFormat>
  <Paragraphs>41</Paragraphs>
  <Slides>21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Comic Sans MS</vt:lpstr>
      <vt:lpstr>Тема Office</vt:lpstr>
      <vt:lpstr>Презентация PowerPoint</vt:lpstr>
      <vt:lpstr>Презентация PowerPoint</vt:lpstr>
      <vt:lpstr>Пазлы «ОВОЩИ» и «ФРУКТЫ»</vt:lpstr>
      <vt:lpstr>Лото «ОВОЩИ» и «ФРУКТЫ»</vt:lpstr>
      <vt:lpstr>Д/И «РАЗЛОЖИ В КОРЗИНКИ»</vt:lpstr>
      <vt:lpstr>Д/И «Разложи овощи и фрукты в цветные тарелки»</vt:lpstr>
      <vt:lpstr>Д/И по стихотворению «Овощи»</vt:lpstr>
      <vt:lpstr>Д/И «Назови, что здесь лишнее»</vt:lpstr>
      <vt:lpstr>Д/И «Приготовь по рецепту»</vt:lpstr>
      <vt:lpstr>Дидактический материал по теме «Овощи и фрукты»</vt:lpstr>
      <vt:lpstr>Дидактический материал по теме «Овощи и фрукты»</vt:lpstr>
      <vt:lpstr>Дидактический материал по теме «Овощи и фрукты»</vt:lpstr>
      <vt:lpstr>Дидактический материал для изо по теме «Овощи и фрукты»</vt:lpstr>
      <vt:lpstr>Дети играют</vt:lpstr>
      <vt:lpstr>Презентация PowerPoint</vt:lpstr>
      <vt:lpstr>Дети играют</vt:lpstr>
      <vt:lpstr>Дети играют</vt:lpstr>
      <vt:lpstr>Дети узнают новое</vt:lpstr>
      <vt:lpstr>Наше творчество</vt:lpstr>
      <vt:lpstr>Наше творчество</vt:lpstr>
      <vt:lpstr> БЛАГОДАРЮ ЗА ВНИМАНИЕ!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отец Андрей</dc:creator>
  <cp:lastModifiedBy>отец Андрей</cp:lastModifiedBy>
  <cp:revision>25</cp:revision>
  <dcterms:created xsi:type="dcterms:W3CDTF">2025-11-15T08:36:18Z</dcterms:created>
  <dcterms:modified xsi:type="dcterms:W3CDTF">2025-11-16T15:07:25Z</dcterms:modified>
</cp:coreProperties>
</file>