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6723" autoAdjust="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7D69D-9D9F-426E-AA7F-D53BAE869F3E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80624-DE65-4FD3-8040-B7AB8843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69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80624-DE65-4FD3-8040-B7AB8843736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3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8496-2948-4066-9465-EB54388B892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3A97-9BF1-4883-8252-62099C22B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1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8496-2948-4066-9465-EB54388B892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3A97-9BF1-4883-8252-62099C22B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5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8496-2948-4066-9465-EB54388B892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3A97-9BF1-4883-8252-62099C22B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7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8496-2948-4066-9465-EB54388B892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3A97-9BF1-4883-8252-62099C22B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08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8496-2948-4066-9465-EB54388B892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3A97-9BF1-4883-8252-62099C22B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7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8496-2948-4066-9465-EB54388B892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3A97-9BF1-4883-8252-62099C22B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9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8496-2948-4066-9465-EB54388B892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3A97-9BF1-4883-8252-62099C22B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8496-2948-4066-9465-EB54388B892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3A97-9BF1-4883-8252-62099C22B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53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8496-2948-4066-9465-EB54388B892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3A97-9BF1-4883-8252-62099C22B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9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8496-2948-4066-9465-EB54388B892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3A97-9BF1-4883-8252-62099C22B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5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8496-2948-4066-9465-EB54388B892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3A97-9BF1-4883-8252-62099C22B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B8496-2948-4066-9465-EB54388B8923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33A97-9BF1-4883-8252-62099C22B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rtsblog.com.ua/images/animal4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artsblog.com.ua/images/animal40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652" y="188640"/>
            <a:ext cx="8422704" cy="1008112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70C0"/>
                </a:solidFill>
              </a:rPr>
              <a:t>Наброски животных с натуры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40768"/>
            <a:ext cx="7848872" cy="49685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52169" y="4475703"/>
            <a:ext cx="570040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Учебно-методическое пособие</a:t>
            </a:r>
          </a:p>
          <a:p>
            <a:r>
              <a:rPr lang="ru-RU" sz="3200"/>
              <a:t>     для учащихся ДХШ и ДШИ</a:t>
            </a:r>
            <a:endParaRPr lang="ru-RU" sz="3200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493" y="1700808"/>
            <a:ext cx="2114443" cy="2114443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49708"/>
            <a:ext cx="2179103" cy="215085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026" name="Picture 2" descr="C:\Users\Sveta\Desktop\MOODLE@\Набросок\картинки\Виктор Амбруш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856"/>
            <a:ext cx="2334985" cy="2089197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9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49694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  </a:t>
            </a:r>
            <a:r>
              <a:rPr lang="ru-RU" sz="3200" dirty="0">
                <a:solidFill>
                  <a:srgbClr val="0070C0"/>
                </a:solidFill>
              </a:rPr>
              <a:t>Последовательность выполнения:</a:t>
            </a:r>
          </a:p>
          <a:p>
            <a:pPr algn="ctr"/>
            <a:r>
              <a:rPr lang="ru-RU" sz="3200" dirty="0">
                <a:solidFill>
                  <a:srgbClr val="0070C0"/>
                </a:solidFill>
              </a:rPr>
              <a:t>1. </a:t>
            </a:r>
            <a:r>
              <a:rPr lang="ru-RU" sz="3200" dirty="0"/>
              <a:t>Сначала проводятся линии по внешнему </a:t>
            </a:r>
          </a:p>
          <a:p>
            <a:pPr algn="ctr"/>
            <a:r>
              <a:rPr lang="ru-RU" sz="3200" dirty="0"/>
              <a:t>очертанию форм.</a:t>
            </a:r>
          </a:p>
          <a:p>
            <a:pPr algn="ctr"/>
            <a:r>
              <a:rPr lang="ru-RU" sz="3200" dirty="0">
                <a:solidFill>
                  <a:srgbClr val="0070C0"/>
                </a:solidFill>
              </a:rPr>
              <a:t>  2. </a:t>
            </a:r>
            <a:r>
              <a:rPr lang="ru-RU" sz="3200" dirty="0"/>
              <a:t>Одновременно прорабатывается форма и </a:t>
            </a:r>
          </a:p>
          <a:p>
            <a:pPr algn="ctr"/>
            <a:r>
              <a:rPr lang="ru-RU" sz="3200" dirty="0"/>
              <a:t>внутри изображения. </a:t>
            </a:r>
          </a:p>
          <a:p>
            <a:pPr algn="ctr"/>
            <a:r>
              <a:rPr lang="ru-RU" sz="3200" dirty="0">
                <a:solidFill>
                  <a:srgbClr val="0070C0"/>
                </a:solidFill>
              </a:rPr>
              <a:t>3. </a:t>
            </a:r>
            <a:r>
              <a:rPr lang="ru-RU" sz="3200" dirty="0"/>
              <a:t>Наносится штриховка в местах перелома </a:t>
            </a:r>
          </a:p>
          <a:p>
            <a:pPr algn="ctr"/>
            <a:r>
              <a:rPr lang="ru-RU" sz="3200" dirty="0"/>
              <a:t>и изгибов формы, и здесь же сильнее </a:t>
            </a:r>
          </a:p>
          <a:p>
            <a:pPr algn="ctr"/>
            <a:r>
              <a:rPr lang="ru-RU" sz="3200" dirty="0"/>
              <a:t>проводятся контурные линии.</a:t>
            </a:r>
          </a:p>
          <a:p>
            <a:pPr algn="ctr"/>
            <a:r>
              <a:rPr lang="ru-RU" sz="3200" dirty="0">
                <a:solidFill>
                  <a:srgbClr val="0070C0"/>
                </a:solidFill>
              </a:rPr>
              <a:t>4. </a:t>
            </a:r>
            <a:r>
              <a:rPr lang="ru-RU" sz="3200" dirty="0"/>
              <a:t>Линии   представляют  собой  не   просто </a:t>
            </a:r>
          </a:p>
          <a:p>
            <a:pPr algn="ctr"/>
            <a:r>
              <a:rPr lang="ru-RU" sz="3200" dirty="0"/>
              <a:t>плоский контур, а являются границей </a:t>
            </a:r>
          </a:p>
          <a:p>
            <a:pPr algn="ctr"/>
            <a:r>
              <a:rPr lang="ru-RU" sz="3200" dirty="0"/>
              <a:t>перехода одной формы в другую.</a:t>
            </a:r>
          </a:p>
          <a:p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683568" y="836712"/>
            <a:ext cx="432048" cy="28803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6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63833" y="2311807"/>
            <a:ext cx="4573742" cy="3061263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436441"/>
            <a:ext cx="448751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Способ, при котором </a:t>
            </a:r>
          </a:p>
          <a:p>
            <a:r>
              <a:rPr lang="ru-RU" sz="3200" dirty="0"/>
              <a:t>все формы натуры </a:t>
            </a:r>
          </a:p>
          <a:p>
            <a:r>
              <a:rPr lang="ru-RU" sz="3200" dirty="0"/>
              <a:t>упрощаются до простых </a:t>
            </a:r>
          </a:p>
          <a:p>
            <a:r>
              <a:rPr lang="ru-RU" sz="3200" dirty="0"/>
              <a:t>геометрических тел. </a:t>
            </a:r>
          </a:p>
          <a:p>
            <a:r>
              <a:rPr lang="ru-RU" sz="3200" dirty="0"/>
              <a:t> </a:t>
            </a:r>
          </a:p>
          <a:p>
            <a:r>
              <a:rPr lang="ru-RU" sz="3200" dirty="0"/>
              <a:t>Восприятие  натуры</a:t>
            </a:r>
          </a:p>
          <a:p>
            <a:r>
              <a:rPr lang="ru-RU" sz="3200" dirty="0"/>
              <a:t>носит ярко </a:t>
            </a:r>
          </a:p>
          <a:p>
            <a:r>
              <a:rPr lang="ru-RU" sz="3200" dirty="0"/>
              <a:t>анализирующий</a:t>
            </a:r>
          </a:p>
          <a:p>
            <a:r>
              <a:rPr lang="ru-RU" sz="3200" dirty="0"/>
              <a:t>характер.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482769"/>
            <a:ext cx="4067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Набросок схемой</a:t>
            </a:r>
          </a:p>
        </p:txBody>
      </p:sp>
      <p:grpSp>
        <p:nvGrpSpPr>
          <p:cNvPr id="6" name="Группа 5"/>
          <p:cNvGrpSpPr>
            <a:grpSpLocks noChangeAspect="1"/>
          </p:cNvGrpSpPr>
          <p:nvPr/>
        </p:nvGrpSpPr>
        <p:grpSpPr>
          <a:xfrm rot="-1620000" flipH="1">
            <a:off x="6495278" y="1053375"/>
            <a:ext cx="1376538" cy="274559"/>
            <a:chOff x="6516216" y="537625"/>
            <a:chExt cx="1908211" cy="36105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516216" y="537625"/>
              <a:ext cx="1512168" cy="360040"/>
            </a:xfrm>
            <a:prstGeom prst="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5400000">
              <a:off x="8045877" y="520131"/>
              <a:ext cx="361055" cy="396044"/>
            </a:xfrm>
            <a:prstGeom prst="triangle">
              <a:avLst/>
            </a:prstGeom>
            <a:solidFill>
              <a:srgbClr val="FFFF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5400000">
              <a:off x="8158426" y="519624"/>
              <a:ext cx="135957" cy="396044"/>
            </a:xfrm>
            <a:prstGeom prst="triangle">
              <a:avLst/>
            </a:prstGeom>
            <a:solidFill>
              <a:srgbClr val="FFFF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516218" y="624121"/>
              <a:ext cx="1512166" cy="187047"/>
            </a:xfrm>
            <a:prstGeom prst="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78541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4825" y="363915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rgbClr val="0070C0"/>
                </a:solidFill>
              </a:rPr>
              <a:t>             Последовательность выполнения:</a:t>
            </a:r>
          </a:p>
          <a:p>
            <a:r>
              <a:rPr lang="ru-RU" sz="3000" dirty="0">
                <a:solidFill>
                  <a:srgbClr val="0070C0"/>
                </a:solidFill>
              </a:rPr>
              <a:t>1. </a:t>
            </a:r>
            <a:r>
              <a:rPr lang="ru-RU" sz="3000" dirty="0"/>
              <a:t>На лист бумаги молниеносно набрасывается</a:t>
            </a:r>
          </a:p>
          <a:p>
            <a:pPr algn="ctr"/>
            <a:r>
              <a:rPr lang="ru-RU" sz="3000" dirty="0"/>
              <a:t>  схема   движения  фигуры.  Возможно  использование вспомогательных  линий построения, осевых линий. Это позволяет точнее уловить быстроизменяющееся  движение  </a:t>
            </a:r>
          </a:p>
          <a:p>
            <a:endParaRPr lang="ru-RU" sz="3000" dirty="0">
              <a:solidFill>
                <a:srgbClr val="0070C0"/>
              </a:solidFill>
            </a:endParaRPr>
          </a:p>
          <a:p>
            <a:r>
              <a:rPr lang="ru-RU" sz="3000" dirty="0">
                <a:solidFill>
                  <a:srgbClr val="0070C0"/>
                </a:solidFill>
              </a:rPr>
              <a:t>2. </a:t>
            </a:r>
            <a:r>
              <a:rPr lang="ru-RU" sz="3000" dirty="0"/>
              <a:t>По памяти </a:t>
            </a:r>
            <a:endParaRPr lang="en-US" sz="3000" dirty="0"/>
          </a:p>
          <a:p>
            <a:r>
              <a:rPr lang="ru-RU" sz="3000" dirty="0"/>
              <a:t>   уточняется </a:t>
            </a:r>
            <a:endParaRPr lang="en-US" sz="3000" dirty="0"/>
          </a:p>
          <a:p>
            <a:r>
              <a:rPr lang="ru-RU" sz="3000" dirty="0"/>
              <a:t>   форма и </a:t>
            </a:r>
            <a:endParaRPr lang="en-US" sz="3000" dirty="0"/>
          </a:p>
          <a:p>
            <a:r>
              <a:rPr lang="ru-RU" sz="3000" dirty="0"/>
              <a:t>   главные </a:t>
            </a:r>
          </a:p>
          <a:p>
            <a:r>
              <a:rPr lang="ru-RU" sz="3000" dirty="0"/>
              <a:t>   детали.  </a:t>
            </a:r>
          </a:p>
          <a:p>
            <a:endParaRPr lang="ru-RU" sz="3200" dirty="0"/>
          </a:p>
        </p:txBody>
      </p:sp>
      <p:pic>
        <p:nvPicPr>
          <p:cNvPr id="5" name="Рисунок 4" descr="48. А. Лаптев. «Слониха со слоненком». Схематический набросок с натуры. Сангина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98196"/>
            <a:ext cx="2665007" cy="276710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080882" y="3036464"/>
            <a:ext cx="15345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/>
              <a:t>модели.</a:t>
            </a:r>
          </a:p>
        </p:txBody>
      </p:sp>
      <p:pic>
        <p:nvPicPr>
          <p:cNvPr id="2051" name="Picture 3" descr="C:\Users\Sveta\Desktop\MOODLE@\наброски\82492008_cat00018.pdfu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97912"/>
            <a:ext cx="2101706" cy="3099352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57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471" y="332656"/>
            <a:ext cx="798686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   Набросок тоном, пятном </a:t>
            </a:r>
            <a:r>
              <a:rPr lang="ru-RU" sz="3200" dirty="0"/>
              <a:t>–</a:t>
            </a:r>
          </a:p>
          <a:p>
            <a:pPr algn="ctr"/>
            <a:r>
              <a:rPr lang="ru-RU" sz="3200" dirty="0"/>
              <a:t> В этом способе используется пятно и линия.</a:t>
            </a:r>
          </a:p>
          <a:p>
            <a:pPr algn="ctr"/>
            <a:r>
              <a:rPr lang="ru-RU" sz="3200" dirty="0"/>
              <a:t>Выполнение такого наброска строится на</a:t>
            </a:r>
          </a:p>
          <a:p>
            <a:pPr algn="ctr"/>
            <a:r>
              <a:rPr lang="ru-RU" sz="3200" dirty="0"/>
              <a:t> фиксировании  пропорций света и тени.</a:t>
            </a:r>
          </a:p>
          <a:p>
            <a:endParaRPr lang="ru-RU" sz="3200" dirty="0"/>
          </a:p>
        </p:txBody>
      </p:sp>
      <p:pic>
        <p:nvPicPr>
          <p:cNvPr id="4" name="Рисунок 3" descr="40. Д. Горлов. Набросок. «Зубры». Карандаш, черная акварель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5832648" cy="347341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29148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9615"/>
            <a:ext cx="8136904" cy="640175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           Последовательность выполнения:</a:t>
            </a:r>
          </a:p>
          <a:p>
            <a:pPr marL="514350" indent="-514350">
              <a:buAutoNum type="arabicPeriod"/>
            </a:pPr>
            <a:r>
              <a:rPr lang="ru-RU" sz="3000" dirty="0"/>
              <a:t>Линиями намечаются габаритные размеры модели  в  листе, затем тоном обрабатывается один участок, второй и т. д.</a:t>
            </a:r>
          </a:p>
          <a:p>
            <a:pPr algn="just"/>
            <a:r>
              <a:rPr lang="ru-RU" sz="3000" b="1" dirty="0">
                <a:solidFill>
                  <a:srgbClr val="0070C0"/>
                </a:solidFill>
              </a:rPr>
              <a:t>2</a:t>
            </a:r>
            <a:r>
              <a:rPr lang="ru-RU" sz="3000" dirty="0"/>
              <a:t>.  Зрительный  образ  уточняется, </a:t>
            </a:r>
          </a:p>
          <a:p>
            <a:pPr algn="just"/>
            <a:r>
              <a:rPr lang="ru-RU" sz="3000" dirty="0"/>
              <a:t>     конкретизируется </a:t>
            </a:r>
          </a:p>
          <a:p>
            <a:pPr algn="just"/>
            <a:r>
              <a:rPr lang="ru-RU" sz="3000" dirty="0"/>
              <a:t>     силуэт,  площадь</a:t>
            </a:r>
          </a:p>
          <a:p>
            <a:pPr algn="just"/>
            <a:r>
              <a:rPr lang="ru-RU" sz="3000" dirty="0"/>
              <a:t>     теней.</a:t>
            </a:r>
          </a:p>
          <a:p>
            <a:pPr algn="just"/>
            <a:r>
              <a:rPr lang="ru-RU" sz="3000" b="1" dirty="0">
                <a:solidFill>
                  <a:srgbClr val="0070C0"/>
                </a:solidFill>
              </a:rPr>
              <a:t>3.  </a:t>
            </a:r>
            <a:r>
              <a:rPr lang="ru-RU" sz="3000" dirty="0"/>
              <a:t>Заключительным</a:t>
            </a:r>
          </a:p>
          <a:p>
            <a:pPr algn="just"/>
            <a:r>
              <a:rPr lang="ru-RU" sz="3000" dirty="0"/>
              <a:t>     этапом является </a:t>
            </a:r>
          </a:p>
          <a:p>
            <a:pPr algn="just"/>
            <a:r>
              <a:rPr lang="ru-RU" sz="3000" dirty="0"/>
              <a:t>     обобщение, </a:t>
            </a:r>
          </a:p>
          <a:p>
            <a:pPr algn="just"/>
            <a:r>
              <a:rPr lang="ru-RU" sz="3000" dirty="0"/>
              <a:t>     выделяются</a:t>
            </a:r>
          </a:p>
          <a:p>
            <a:pPr algn="just"/>
            <a:r>
              <a:rPr lang="ru-RU" sz="3000" dirty="0"/>
              <a:t>     главные детали.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242" y="3407661"/>
            <a:ext cx="4505214" cy="271902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71464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577" y="5608559"/>
            <a:ext cx="4902543" cy="700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692991"/>
            <a:ext cx="4896544" cy="700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49576" y="2747558"/>
            <a:ext cx="4902544" cy="700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268760"/>
            <a:ext cx="8568952" cy="864096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40"/>
              </a:lnSpc>
            </a:pPr>
            <a:br>
              <a:rPr lang="ru-RU" sz="3200" b="1" dirty="0"/>
            </a:b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В каких случаях, по Вашему мнению, </a:t>
            </a:r>
            <a:r>
              <a:rPr lang="ru-RU" sz="3200" b="1" dirty="0">
                <a:solidFill>
                  <a:srgbClr val="FF0000"/>
                </a:solidFill>
              </a:rPr>
              <a:t>не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0000"/>
                </a:solidFill>
              </a:rPr>
              <a:t>обойтись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0070C0"/>
                </a:solidFill>
              </a:rPr>
              <a:t>без использования наброска-схемы: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11560" y="2747558"/>
            <a:ext cx="5040560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b="1" dirty="0"/>
              <a:t>- когда нужно выявить форму и конструкцию фигуры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9576" y="3683662"/>
            <a:ext cx="4908543" cy="710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/>
              <a:t>- для того, чтобы уловить быстроизменяющееся </a:t>
            </a:r>
          </a:p>
          <a:p>
            <a:pPr algn="ctr"/>
            <a:r>
              <a:rPr lang="ru-RU" b="1" dirty="0"/>
              <a:t>движение модели (время рисунка ограничено)</a:t>
            </a:r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49576" y="4691774"/>
            <a:ext cx="490254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  - когда нужно проверить пропорции и пространственное положение фигуры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9979" y="5635773"/>
            <a:ext cx="4675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 - для последующей  тональной прорисовки </a:t>
            </a:r>
          </a:p>
          <a:p>
            <a:pPr algn="ctr"/>
            <a:r>
              <a:rPr lang="ru-RU" b="1" dirty="0"/>
              <a:t>в рисунке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9979" y="188640"/>
            <a:ext cx="7510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                             </a:t>
            </a:r>
            <a:r>
              <a:rPr lang="ru-RU" sz="3200" b="1" dirty="0">
                <a:solidFill>
                  <a:srgbClr val="FF0000"/>
                </a:solidFill>
              </a:rPr>
              <a:t>Задание №2</a:t>
            </a:r>
          </a:p>
          <a:p>
            <a:r>
              <a:rPr lang="ru-RU" sz="4000" dirty="0"/>
              <a:t>Использование наброска-схемы</a:t>
            </a:r>
          </a:p>
        </p:txBody>
      </p:sp>
      <p:grpSp>
        <p:nvGrpSpPr>
          <p:cNvPr id="12" name="Группа 11"/>
          <p:cNvGrpSpPr/>
          <p:nvPr/>
        </p:nvGrpSpPr>
        <p:grpSpPr>
          <a:xfrm flipH="1">
            <a:off x="5511496" y="2870498"/>
            <a:ext cx="2824634" cy="3942878"/>
            <a:chOff x="6379221" y="1712279"/>
            <a:chExt cx="2606070" cy="3480909"/>
          </a:xfrm>
        </p:grpSpPr>
        <p:sp>
          <p:nvSpPr>
            <p:cNvPr id="13" name="Дуга 12"/>
            <p:cNvSpPr/>
            <p:nvPr/>
          </p:nvSpPr>
          <p:spPr>
            <a:xfrm rot="10645963">
              <a:off x="6995437" y="3781117"/>
              <a:ext cx="1989854" cy="225537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6379221" y="1712279"/>
              <a:ext cx="2341420" cy="3480909"/>
              <a:chOff x="6379221" y="1712279"/>
              <a:chExt cx="2341420" cy="3480909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6870050" y="1712279"/>
                <a:ext cx="1080120" cy="1080120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>
                <a:off x="7594993" y="2102649"/>
                <a:ext cx="180021" cy="256999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flipH="1" flipV="1">
                <a:off x="7646305" y="2379734"/>
                <a:ext cx="432048" cy="165065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flipH="1">
                <a:off x="6998452" y="2770928"/>
                <a:ext cx="592523" cy="2327684"/>
              </a:xfrm>
              <a:prstGeom prst="arc">
                <a:avLst>
                  <a:gd name="adj1" fmla="val 16200000"/>
                  <a:gd name="adj2" fmla="val 2157534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Дуга 18"/>
              <p:cNvSpPr/>
              <p:nvPr/>
            </p:nvSpPr>
            <p:spPr>
              <a:xfrm>
                <a:off x="7320115" y="1853974"/>
                <a:ext cx="908484" cy="530932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Дуга 19"/>
              <p:cNvSpPr/>
              <p:nvPr/>
            </p:nvSpPr>
            <p:spPr>
              <a:xfrm>
                <a:off x="7444600" y="2036416"/>
                <a:ext cx="908484" cy="530932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Дуга 20"/>
              <p:cNvSpPr/>
              <p:nvPr/>
            </p:nvSpPr>
            <p:spPr>
              <a:xfrm>
                <a:off x="7498887" y="2178607"/>
                <a:ext cx="908484" cy="530932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Дуга 21"/>
              <p:cNvSpPr/>
              <p:nvPr/>
            </p:nvSpPr>
            <p:spPr>
              <a:xfrm flipH="1">
                <a:off x="6575007" y="1853974"/>
                <a:ext cx="1338973" cy="384241"/>
              </a:xfrm>
              <a:prstGeom prst="arc">
                <a:avLst>
                  <a:gd name="adj1" fmla="val 16200000"/>
                  <a:gd name="adj2" fmla="val 2157534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" name="Дуга 22"/>
              <p:cNvSpPr/>
              <p:nvPr/>
            </p:nvSpPr>
            <p:spPr>
              <a:xfrm flipH="1">
                <a:off x="6491705" y="1985990"/>
                <a:ext cx="1338973" cy="384241"/>
              </a:xfrm>
              <a:prstGeom prst="arc">
                <a:avLst>
                  <a:gd name="adj1" fmla="val 16200000"/>
                  <a:gd name="adj2" fmla="val 2157534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4" name="Дуга 23"/>
              <p:cNvSpPr/>
              <p:nvPr/>
            </p:nvSpPr>
            <p:spPr>
              <a:xfrm flipH="1">
                <a:off x="6411777" y="2132556"/>
                <a:ext cx="1338973" cy="384241"/>
              </a:xfrm>
              <a:prstGeom prst="arc">
                <a:avLst>
                  <a:gd name="adj1" fmla="val 16200000"/>
                  <a:gd name="adj2" fmla="val 2157534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" name="Дуга 24"/>
              <p:cNvSpPr/>
              <p:nvPr/>
            </p:nvSpPr>
            <p:spPr>
              <a:xfrm flipH="1">
                <a:off x="6379221" y="2283021"/>
                <a:ext cx="1338973" cy="384241"/>
              </a:xfrm>
              <a:prstGeom prst="arc">
                <a:avLst>
                  <a:gd name="adj1" fmla="val 16200000"/>
                  <a:gd name="adj2" fmla="val 2157534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7814587" y="2770157"/>
                <a:ext cx="775429" cy="596797"/>
              </a:xfrm>
              <a:custGeom>
                <a:avLst/>
                <a:gdLst>
                  <a:gd name="connsiteX0" fmla="*/ 0 w 994663"/>
                  <a:gd name="connsiteY0" fmla="*/ 402779 h 826113"/>
                  <a:gd name="connsiteX1" fmla="*/ 557842 w 994663"/>
                  <a:gd name="connsiteY1" fmla="*/ 816846 h 826113"/>
                  <a:gd name="connsiteX2" fmla="*/ 701615 w 994663"/>
                  <a:gd name="connsiteY2" fmla="*/ 46220 h 826113"/>
                  <a:gd name="connsiteX3" fmla="*/ 701615 w 994663"/>
                  <a:gd name="connsiteY3" fmla="*/ 46220 h 826113"/>
                  <a:gd name="connsiteX4" fmla="*/ 977661 w 994663"/>
                  <a:gd name="connsiteY4" fmla="*/ 5963 h 826113"/>
                  <a:gd name="connsiteX5" fmla="*/ 966159 w 994663"/>
                  <a:gd name="connsiteY5" fmla="*/ 213 h 826113"/>
                  <a:gd name="connsiteX6" fmla="*/ 977661 w 994663"/>
                  <a:gd name="connsiteY6" fmla="*/ 5963 h 82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663" h="826113">
                    <a:moveTo>
                      <a:pt x="0" y="402779"/>
                    </a:moveTo>
                    <a:cubicBezTo>
                      <a:pt x="220453" y="639526"/>
                      <a:pt x="440906" y="876273"/>
                      <a:pt x="557842" y="816846"/>
                    </a:cubicBezTo>
                    <a:cubicBezTo>
                      <a:pt x="674778" y="757420"/>
                      <a:pt x="701615" y="46220"/>
                      <a:pt x="701615" y="46220"/>
                    </a:cubicBezTo>
                    <a:lnTo>
                      <a:pt x="701615" y="46220"/>
                    </a:lnTo>
                    <a:lnTo>
                      <a:pt x="977661" y="5963"/>
                    </a:lnTo>
                    <a:cubicBezTo>
                      <a:pt x="1021752" y="-1705"/>
                      <a:pt x="966159" y="213"/>
                      <a:pt x="966159" y="213"/>
                    </a:cubicBezTo>
                    <a:lnTo>
                      <a:pt x="977661" y="5963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7375399" y="3239989"/>
                <a:ext cx="439188" cy="47673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6640028" y="2960735"/>
                <a:ext cx="880660" cy="517623"/>
              </a:xfrm>
              <a:custGeom>
                <a:avLst/>
                <a:gdLst>
                  <a:gd name="connsiteX0" fmla="*/ 588350 w 1066688"/>
                  <a:gd name="connsiteY0" fmla="*/ 0 h 517623"/>
                  <a:gd name="connsiteX1" fmla="*/ 1754 w 1066688"/>
                  <a:gd name="connsiteY1" fmla="*/ 402566 h 517623"/>
                  <a:gd name="connsiteX2" fmla="*/ 755127 w 1066688"/>
                  <a:gd name="connsiteY2" fmla="*/ 465827 h 517623"/>
                  <a:gd name="connsiteX3" fmla="*/ 898901 w 1066688"/>
                  <a:gd name="connsiteY3" fmla="*/ 408317 h 517623"/>
                  <a:gd name="connsiteX4" fmla="*/ 944908 w 1066688"/>
                  <a:gd name="connsiteY4" fmla="*/ 408317 h 517623"/>
                  <a:gd name="connsiteX5" fmla="*/ 875897 w 1066688"/>
                  <a:gd name="connsiteY5" fmla="*/ 483079 h 517623"/>
                  <a:gd name="connsiteX6" fmla="*/ 1065678 w 1066688"/>
                  <a:gd name="connsiteY6" fmla="*/ 517585 h 517623"/>
                  <a:gd name="connsiteX7" fmla="*/ 778131 w 1066688"/>
                  <a:gd name="connsiteY7" fmla="*/ 477329 h 517623"/>
                  <a:gd name="connsiteX8" fmla="*/ 766629 w 1066688"/>
                  <a:gd name="connsiteY8" fmla="*/ 471578 h 51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6688" h="517623">
                    <a:moveTo>
                      <a:pt x="588350" y="0"/>
                    </a:moveTo>
                    <a:cubicBezTo>
                      <a:pt x="281154" y="162464"/>
                      <a:pt x="-26042" y="324928"/>
                      <a:pt x="1754" y="402566"/>
                    </a:cubicBezTo>
                    <a:cubicBezTo>
                      <a:pt x="29550" y="480204"/>
                      <a:pt x="605603" y="464869"/>
                      <a:pt x="755127" y="465827"/>
                    </a:cubicBezTo>
                    <a:cubicBezTo>
                      <a:pt x="904651" y="466785"/>
                      <a:pt x="867271" y="417902"/>
                      <a:pt x="898901" y="408317"/>
                    </a:cubicBezTo>
                    <a:cubicBezTo>
                      <a:pt x="930531" y="398732"/>
                      <a:pt x="948742" y="395857"/>
                      <a:pt x="944908" y="408317"/>
                    </a:cubicBezTo>
                    <a:cubicBezTo>
                      <a:pt x="941074" y="420777"/>
                      <a:pt x="855769" y="464868"/>
                      <a:pt x="875897" y="483079"/>
                    </a:cubicBezTo>
                    <a:cubicBezTo>
                      <a:pt x="896025" y="501290"/>
                      <a:pt x="1081972" y="518543"/>
                      <a:pt x="1065678" y="517585"/>
                    </a:cubicBezTo>
                    <a:cubicBezTo>
                      <a:pt x="1049384" y="516627"/>
                      <a:pt x="827972" y="484997"/>
                      <a:pt x="778131" y="477329"/>
                    </a:cubicBezTo>
                    <a:cubicBezTo>
                      <a:pt x="728290" y="469661"/>
                      <a:pt x="747459" y="470619"/>
                      <a:pt x="766629" y="47157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Дуга 28"/>
              <p:cNvSpPr/>
              <p:nvPr/>
            </p:nvSpPr>
            <p:spPr>
              <a:xfrm>
                <a:off x="6998452" y="1718612"/>
                <a:ext cx="544885" cy="459498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Дуга 29"/>
              <p:cNvSpPr/>
              <p:nvPr/>
            </p:nvSpPr>
            <p:spPr>
              <a:xfrm>
                <a:off x="7137667" y="1712279"/>
                <a:ext cx="544885" cy="459498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Дуга 30"/>
              <p:cNvSpPr/>
              <p:nvPr/>
            </p:nvSpPr>
            <p:spPr>
              <a:xfrm>
                <a:off x="7209495" y="2770157"/>
                <a:ext cx="724943" cy="2423031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>
                <a:off x="6820464" y="4014158"/>
                <a:ext cx="456485" cy="713641"/>
              </a:xfrm>
              <a:custGeom>
                <a:avLst/>
                <a:gdLst>
                  <a:gd name="connsiteX0" fmla="*/ 456485 w 456485"/>
                  <a:gd name="connsiteY0" fmla="*/ 0 h 713641"/>
                  <a:gd name="connsiteX1" fmla="*/ 243700 w 456485"/>
                  <a:gd name="connsiteY1" fmla="*/ 655608 h 713641"/>
                  <a:gd name="connsiteX2" fmla="*/ 13663 w 456485"/>
                  <a:gd name="connsiteY2" fmla="*/ 684363 h 713641"/>
                  <a:gd name="connsiteX3" fmla="*/ 25165 w 456485"/>
                  <a:gd name="connsiteY3" fmla="*/ 684363 h 713641"/>
                  <a:gd name="connsiteX4" fmla="*/ 25165 w 456485"/>
                  <a:gd name="connsiteY4" fmla="*/ 684363 h 713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485" h="713641">
                    <a:moveTo>
                      <a:pt x="456485" y="0"/>
                    </a:moveTo>
                    <a:cubicBezTo>
                      <a:pt x="386994" y="270774"/>
                      <a:pt x="317504" y="541548"/>
                      <a:pt x="243700" y="655608"/>
                    </a:cubicBezTo>
                    <a:cubicBezTo>
                      <a:pt x="169896" y="769669"/>
                      <a:pt x="50085" y="679571"/>
                      <a:pt x="13663" y="684363"/>
                    </a:cubicBezTo>
                    <a:cubicBezTo>
                      <a:pt x="-22760" y="689156"/>
                      <a:pt x="25165" y="684363"/>
                      <a:pt x="25165" y="684363"/>
                    </a:cubicBezTo>
                    <a:lnTo>
                      <a:pt x="25165" y="684363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7729631" y="4025660"/>
                <a:ext cx="218536" cy="702139"/>
              </a:xfrm>
              <a:custGeom>
                <a:avLst/>
                <a:gdLst>
                  <a:gd name="connsiteX0" fmla="*/ 0 w 218536"/>
                  <a:gd name="connsiteY0" fmla="*/ 0 h 813175"/>
                  <a:gd name="connsiteX1" fmla="*/ 69012 w 218536"/>
                  <a:gd name="connsiteY1" fmla="*/ 753374 h 813175"/>
                  <a:gd name="connsiteX2" fmla="*/ 218536 w 218536"/>
                  <a:gd name="connsiteY2" fmla="*/ 764876 h 813175"/>
                  <a:gd name="connsiteX3" fmla="*/ 218536 w 218536"/>
                  <a:gd name="connsiteY3" fmla="*/ 764876 h 813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536" h="813175">
                    <a:moveTo>
                      <a:pt x="0" y="0"/>
                    </a:moveTo>
                    <a:cubicBezTo>
                      <a:pt x="16294" y="312947"/>
                      <a:pt x="32589" y="625895"/>
                      <a:pt x="69012" y="753374"/>
                    </a:cubicBezTo>
                    <a:cubicBezTo>
                      <a:pt x="105435" y="880853"/>
                      <a:pt x="218536" y="764876"/>
                      <a:pt x="218536" y="764876"/>
                    </a:cubicBezTo>
                    <a:lnTo>
                      <a:pt x="218536" y="764876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4" name="Прямая соединительная линия 33"/>
              <p:cNvCxnSpPr/>
              <p:nvPr/>
            </p:nvCxnSpPr>
            <p:spPr>
              <a:xfrm flipH="1">
                <a:off x="8407371" y="2475141"/>
                <a:ext cx="269085" cy="35923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Равнобедренный треугольник 34"/>
              <p:cNvSpPr/>
              <p:nvPr/>
            </p:nvSpPr>
            <p:spPr>
              <a:xfrm rot="2040000">
                <a:off x="8660927" y="2411837"/>
                <a:ext cx="59714" cy="8488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6" name="Прямая соединительная линия 35"/>
              <p:cNvCxnSpPr/>
              <p:nvPr/>
            </p:nvCxnSpPr>
            <p:spPr>
              <a:xfrm flipH="1">
                <a:off x="8346375" y="2681629"/>
                <a:ext cx="30244" cy="13383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67394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3568" y="3717032"/>
            <a:ext cx="4464496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121187"/>
            <a:ext cx="2232248" cy="82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03648" y="332656"/>
            <a:ext cx="65568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                   </a:t>
            </a:r>
            <a:r>
              <a:rPr lang="ru-RU" sz="3200" b="1" dirty="0">
                <a:solidFill>
                  <a:srgbClr val="0070C0"/>
                </a:solidFill>
              </a:rPr>
              <a:t>Определите 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способ выполнения этих набросков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044" y="5244290"/>
            <a:ext cx="2015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Линейный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71703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Линейный с тональной </a:t>
            </a:r>
          </a:p>
          <a:p>
            <a:r>
              <a:rPr lang="ru-RU" sz="3200" dirty="0">
                <a:solidFill>
                  <a:schemeClr val="bg1"/>
                </a:solidFill>
              </a:rPr>
              <a:t>проработкой формы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2564904"/>
            <a:ext cx="2880320" cy="82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03847" y="5121188"/>
            <a:ext cx="1944217" cy="82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2943" y="5242846"/>
            <a:ext cx="1491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Схемой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2690015"/>
            <a:ext cx="275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Тоном, пятном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4304" y="348045"/>
            <a:ext cx="2367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Задание №3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89" y="1614606"/>
            <a:ext cx="2001876" cy="122413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412" y="5336294"/>
            <a:ext cx="1755028" cy="1089241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3" descr="C:\Users\Sveta\Desktop\MOODLE@\мой курс\Н Устинов быстрые наброски ку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04" y="2615514"/>
            <a:ext cx="2248236" cy="1640127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>
            <a:grpSpLocks noChangeAspect="1"/>
          </p:cNvGrpSpPr>
          <p:nvPr/>
        </p:nvGrpSpPr>
        <p:grpSpPr>
          <a:xfrm rot="10800000" flipH="1">
            <a:off x="634304" y="1575889"/>
            <a:ext cx="4627042" cy="409860"/>
            <a:chOff x="6516216" y="537625"/>
            <a:chExt cx="1908211" cy="36105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516216" y="537625"/>
              <a:ext cx="1512168" cy="360040"/>
            </a:xfrm>
            <a:prstGeom prst="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5400000">
              <a:off x="8045877" y="520131"/>
              <a:ext cx="361055" cy="396044"/>
            </a:xfrm>
            <a:prstGeom prst="triangle">
              <a:avLst/>
            </a:prstGeom>
            <a:solidFill>
              <a:srgbClr val="FFFF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 rot="5400000">
              <a:off x="8158426" y="519624"/>
              <a:ext cx="135957" cy="396044"/>
            </a:xfrm>
            <a:prstGeom prst="triangle">
              <a:avLst/>
            </a:prstGeom>
            <a:solidFill>
              <a:srgbClr val="FFFF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516218" y="624121"/>
              <a:ext cx="1512166" cy="187047"/>
            </a:xfrm>
            <a:prstGeom prst="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17" y="4206107"/>
            <a:ext cx="2007005" cy="133057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556709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8383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Задание №4   </a:t>
            </a:r>
            <a:r>
              <a:rPr lang="ru-RU" sz="3200" b="1" dirty="0">
                <a:solidFill>
                  <a:srgbClr val="0070C0"/>
                </a:solidFill>
              </a:rPr>
              <a:t>Какой из этих рисунков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«не вписывается» в условия данной работы?</a:t>
            </a:r>
          </a:p>
        </p:txBody>
      </p:sp>
      <p:pic>
        <p:nvPicPr>
          <p:cNvPr id="1026" name="Picture 2" descr="C:\Users\Sveta\Desktop\MOODLE@\наброски\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9648"/>
            <a:ext cx="3086778" cy="2167499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veta\Desktop\MOODLE@\наброски\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02" y="4044736"/>
            <a:ext cx="3159214" cy="2256706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veta\Desktop\MOODLE@\мой курс\article-1221665-06E59054000005DC-400_634x3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3454677" cy="2152362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veta\Desktop\MOODLE@\мой курс\animal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04" y="2290380"/>
            <a:ext cx="1693730" cy="1397112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veta\Desktop\MOODLE@\мой курс\leonardo-da-vinci-183_thum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88" y="1539716"/>
            <a:ext cx="1501328" cy="150132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veta\Desktop\MOODLE@\наброски\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33" y="1648116"/>
            <a:ext cx="1152128" cy="1276902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149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76322"/>
            <a:ext cx="56886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Методические рекомендации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по рисованию животных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13690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50" dirty="0"/>
              <a:t> Изображение животных и птиц представляет </a:t>
            </a:r>
          </a:p>
          <a:p>
            <a:pPr algn="ctr"/>
            <a:r>
              <a:rPr lang="ru-RU" sz="2550" dirty="0"/>
              <a:t>значительные трудности,  так как они подвижны и их нельзя заставить позировать. Поэтому вначале надо начинать с рисования спокойных или спящих животных.</a:t>
            </a:r>
          </a:p>
          <a:p>
            <a:pPr algn="ctr"/>
            <a:r>
              <a:rPr lang="ru-RU" sz="2550" dirty="0"/>
              <a:t> Советский художник-анималист В. А. </a:t>
            </a:r>
            <a:r>
              <a:rPr lang="ru-RU" sz="2550" dirty="0" err="1"/>
              <a:t>Ватангин</a:t>
            </a:r>
            <a:r>
              <a:rPr lang="ru-RU" sz="2550" dirty="0"/>
              <a:t> советует: </a:t>
            </a:r>
          </a:p>
          <a:p>
            <a:pPr algn="ctr"/>
            <a:r>
              <a:rPr lang="ru-RU" sz="2550" dirty="0"/>
              <a:t>«Вы рисуете, например, сидящего зайца. Он меняет </a:t>
            </a:r>
          </a:p>
          <a:p>
            <a:pPr algn="ctr"/>
            <a:r>
              <a:rPr lang="ru-RU" sz="2550" dirty="0"/>
              <a:t>позу, вы не успели его зарисовать. Оставляйте рисунок </a:t>
            </a:r>
          </a:p>
          <a:p>
            <a:pPr algn="ctr"/>
            <a:r>
              <a:rPr lang="ru-RU" sz="2550" dirty="0"/>
              <a:t>незаконченным и начинайте рядом зарисовывать ту</a:t>
            </a:r>
          </a:p>
          <a:p>
            <a:pPr algn="ctr"/>
            <a:r>
              <a:rPr lang="ru-RU" sz="2550" dirty="0"/>
              <a:t>позу, которую заяц принял, потом третью и т. д. У вас получится целая группа рисунков одного животного в различных позах и разной степени законченности.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337" y="1484784"/>
            <a:ext cx="8214119" cy="4824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2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54" y="1884227"/>
            <a:ext cx="7920880" cy="3017047"/>
          </a:xfrm>
        </p:spPr>
        <p:txBody>
          <a:bodyPr>
            <a:noAutofit/>
          </a:bodyPr>
          <a:lstStyle/>
          <a:p>
            <a:pPr algn="r"/>
            <a:br>
              <a:rPr lang="ru-RU" sz="4000" b="1" dirty="0"/>
            </a:br>
            <a:br>
              <a:rPr lang="ru-RU" sz="4000" b="1" dirty="0"/>
            </a:br>
            <a:r>
              <a:rPr lang="ru-RU" sz="4000" dirty="0"/>
              <a:t>                 </a:t>
            </a:r>
            <a:r>
              <a:rPr lang="ru-RU" sz="3600" dirty="0"/>
              <a:t> При выполнении                  задания рекомендуется</a:t>
            </a:r>
            <a:br>
              <a:rPr lang="ru-RU" sz="3600" dirty="0"/>
            </a:br>
            <a:r>
              <a:rPr lang="ru-RU" sz="3600" dirty="0"/>
              <a:t> применять разные </a:t>
            </a:r>
            <a:br>
              <a:rPr lang="ru-RU" sz="3600" dirty="0"/>
            </a:br>
            <a:r>
              <a:rPr lang="ru-RU" sz="3600" dirty="0"/>
              <a:t>способы рисования </a:t>
            </a:r>
            <a:br>
              <a:rPr lang="ru-RU" sz="3600" dirty="0"/>
            </a:br>
            <a:r>
              <a:rPr lang="ru-RU" sz="3600" dirty="0"/>
              <a:t>и графические </a:t>
            </a:r>
            <a:br>
              <a:rPr lang="ru-RU" sz="3600" dirty="0"/>
            </a:br>
            <a:r>
              <a:rPr lang="ru-RU" sz="3600" dirty="0"/>
              <a:t>материалы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15476" y="2747504"/>
            <a:ext cx="1950806" cy="3339214"/>
            <a:chOff x="467544" y="1919789"/>
            <a:chExt cx="2139611" cy="3480909"/>
          </a:xfrm>
        </p:grpSpPr>
        <p:sp>
          <p:nvSpPr>
            <p:cNvPr id="5" name="Дуга 4"/>
            <p:cNvSpPr/>
            <p:nvPr/>
          </p:nvSpPr>
          <p:spPr>
            <a:xfrm>
              <a:off x="1331640" y="3501008"/>
              <a:ext cx="45719" cy="4958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467544" y="1919789"/>
              <a:ext cx="2139611" cy="3480909"/>
              <a:chOff x="2948371" y="2194315"/>
              <a:chExt cx="2139611" cy="3480909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3550661" y="2194315"/>
                <a:ext cx="1080120" cy="1080120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Дуга 8"/>
              <p:cNvSpPr/>
              <p:nvPr/>
            </p:nvSpPr>
            <p:spPr>
              <a:xfrm rot="19407182">
                <a:off x="4263457" y="2683354"/>
                <a:ext cx="273291" cy="201127"/>
              </a:xfrm>
              <a:prstGeom prst="arc">
                <a:avLst>
                  <a:gd name="adj1" fmla="val 16200000"/>
                  <a:gd name="adj2" fmla="val 200683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Дуга 9"/>
              <p:cNvSpPr/>
              <p:nvPr/>
            </p:nvSpPr>
            <p:spPr>
              <a:xfrm flipH="1">
                <a:off x="3679063" y="3252964"/>
                <a:ext cx="592523" cy="2327684"/>
              </a:xfrm>
              <a:prstGeom prst="arc">
                <a:avLst>
                  <a:gd name="adj1" fmla="val 16200000"/>
                  <a:gd name="adj2" fmla="val 2157534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4000726" y="2336010"/>
                <a:ext cx="908484" cy="530932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>
                <a:off x="4125211" y="2518452"/>
                <a:ext cx="908484" cy="530932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>
                <a:off x="4179498" y="2660643"/>
                <a:ext cx="908484" cy="530932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 flipH="1">
                <a:off x="3137176" y="2336010"/>
                <a:ext cx="1338973" cy="384241"/>
              </a:xfrm>
              <a:prstGeom prst="arc">
                <a:avLst>
                  <a:gd name="adj1" fmla="val 16200000"/>
                  <a:gd name="adj2" fmla="val 2157534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" name="Дуга 14"/>
              <p:cNvSpPr/>
              <p:nvPr/>
            </p:nvSpPr>
            <p:spPr>
              <a:xfrm flipH="1">
                <a:off x="3028300" y="2468026"/>
                <a:ext cx="1338973" cy="384241"/>
              </a:xfrm>
              <a:prstGeom prst="arc">
                <a:avLst>
                  <a:gd name="adj1" fmla="val 16200000"/>
                  <a:gd name="adj2" fmla="val 2157534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Дуга 15"/>
              <p:cNvSpPr/>
              <p:nvPr/>
            </p:nvSpPr>
            <p:spPr>
              <a:xfrm flipH="1">
                <a:off x="2981078" y="2616226"/>
                <a:ext cx="1338973" cy="384241"/>
              </a:xfrm>
              <a:prstGeom prst="arc">
                <a:avLst>
                  <a:gd name="adj1" fmla="val 16200000"/>
                  <a:gd name="adj2" fmla="val 2157534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" name="Дуга 16"/>
              <p:cNvSpPr/>
              <p:nvPr/>
            </p:nvSpPr>
            <p:spPr>
              <a:xfrm flipH="1">
                <a:off x="2948371" y="2739048"/>
                <a:ext cx="1338973" cy="384241"/>
              </a:xfrm>
              <a:prstGeom prst="arc">
                <a:avLst>
                  <a:gd name="adj1" fmla="val 16200000"/>
                  <a:gd name="adj2" fmla="val 2157534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3480272" y="3442771"/>
                <a:ext cx="580047" cy="517623"/>
              </a:xfrm>
              <a:custGeom>
                <a:avLst/>
                <a:gdLst>
                  <a:gd name="connsiteX0" fmla="*/ 588350 w 1066688"/>
                  <a:gd name="connsiteY0" fmla="*/ 0 h 517623"/>
                  <a:gd name="connsiteX1" fmla="*/ 1754 w 1066688"/>
                  <a:gd name="connsiteY1" fmla="*/ 402566 h 517623"/>
                  <a:gd name="connsiteX2" fmla="*/ 755127 w 1066688"/>
                  <a:gd name="connsiteY2" fmla="*/ 465827 h 517623"/>
                  <a:gd name="connsiteX3" fmla="*/ 898901 w 1066688"/>
                  <a:gd name="connsiteY3" fmla="*/ 408317 h 517623"/>
                  <a:gd name="connsiteX4" fmla="*/ 944908 w 1066688"/>
                  <a:gd name="connsiteY4" fmla="*/ 408317 h 517623"/>
                  <a:gd name="connsiteX5" fmla="*/ 875897 w 1066688"/>
                  <a:gd name="connsiteY5" fmla="*/ 483079 h 517623"/>
                  <a:gd name="connsiteX6" fmla="*/ 1065678 w 1066688"/>
                  <a:gd name="connsiteY6" fmla="*/ 517585 h 517623"/>
                  <a:gd name="connsiteX7" fmla="*/ 778131 w 1066688"/>
                  <a:gd name="connsiteY7" fmla="*/ 477329 h 517623"/>
                  <a:gd name="connsiteX8" fmla="*/ 766629 w 1066688"/>
                  <a:gd name="connsiteY8" fmla="*/ 471578 h 51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6688" h="517623">
                    <a:moveTo>
                      <a:pt x="588350" y="0"/>
                    </a:moveTo>
                    <a:cubicBezTo>
                      <a:pt x="281154" y="162464"/>
                      <a:pt x="-26042" y="324928"/>
                      <a:pt x="1754" y="402566"/>
                    </a:cubicBezTo>
                    <a:cubicBezTo>
                      <a:pt x="29550" y="480204"/>
                      <a:pt x="605603" y="464869"/>
                      <a:pt x="755127" y="465827"/>
                    </a:cubicBezTo>
                    <a:cubicBezTo>
                      <a:pt x="904651" y="466785"/>
                      <a:pt x="867271" y="417902"/>
                      <a:pt x="898901" y="408317"/>
                    </a:cubicBezTo>
                    <a:cubicBezTo>
                      <a:pt x="930531" y="398732"/>
                      <a:pt x="948742" y="395857"/>
                      <a:pt x="944908" y="408317"/>
                    </a:cubicBezTo>
                    <a:cubicBezTo>
                      <a:pt x="941074" y="420777"/>
                      <a:pt x="855769" y="464868"/>
                      <a:pt x="875897" y="483079"/>
                    </a:cubicBezTo>
                    <a:cubicBezTo>
                      <a:pt x="896025" y="501290"/>
                      <a:pt x="1081972" y="518543"/>
                      <a:pt x="1065678" y="517585"/>
                    </a:cubicBezTo>
                    <a:cubicBezTo>
                      <a:pt x="1049384" y="516627"/>
                      <a:pt x="827972" y="484997"/>
                      <a:pt x="778131" y="477329"/>
                    </a:cubicBezTo>
                    <a:cubicBezTo>
                      <a:pt x="728290" y="469661"/>
                      <a:pt x="747459" y="470619"/>
                      <a:pt x="766629" y="47157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Дуга 18"/>
              <p:cNvSpPr/>
              <p:nvPr/>
            </p:nvSpPr>
            <p:spPr>
              <a:xfrm rot="835686">
                <a:off x="3661253" y="2199712"/>
                <a:ext cx="544885" cy="610362"/>
              </a:xfrm>
              <a:prstGeom prst="arc">
                <a:avLst>
                  <a:gd name="adj1" fmla="val 16200000"/>
                  <a:gd name="adj2" fmla="val 162978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Дуга 19"/>
              <p:cNvSpPr/>
              <p:nvPr/>
            </p:nvSpPr>
            <p:spPr>
              <a:xfrm>
                <a:off x="3775166" y="2194315"/>
                <a:ext cx="544885" cy="459498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Дуга 20"/>
              <p:cNvSpPr/>
              <p:nvPr/>
            </p:nvSpPr>
            <p:spPr>
              <a:xfrm>
                <a:off x="3890106" y="3252193"/>
                <a:ext cx="724943" cy="2423031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3736162" y="4496194"/>
                <a:ext cx="259774" cy="713641"/>
              </a:xfrm>
              <a:custGeom>
                <a:avLst/>
                <a:gdLst>
                  <a:gd name="connsiteX0" fmla="*/ 456485 w 456485"/>
                  <a:gd name="connsiteY0" fmla="*/ 0 h 713641"/>
                  <a:gd name="connsiteX1" fmla="*/ 243700 w 456485"/>
                  <a:gd name="connsiteY1" fmla="*/ 655608 h 713641"/>
                  <a:gd name="connsiteX2" fmla="*/ 13663 w 456485"/>
                  <a:gd name="connsiteY2" fmla="*/ 684363 h 713641"/>
                  <a:gd name="connsiteX3" fmla="*/ 25165 w 456485"/>
                  <a:gd name="connsiteY3" fmla="*/ 684363 h 713641"/>
                  <a:gd name="connsiteX4" fmla="*/ 25165 w 456485"/>
                  <a:gd name="connsiteY4" fmla="*/ 684363 h 713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485" h="713641">
                    <a:moveTo>
                      <a:pt x="456485" y="0"/>
                    </a:moveTo>
                    <a:cubicBezTo>
                      <a:pt x="386994" y="270774"/>
                      <a:pt x="317504" y="541548"/>
                      <a:pt x="243700" y="655608"/>
                    </a:cubicBezTo>
                    <a:cubicBezTo>
                      <a:pt x="169896" y="769669"/>
                      <a:pt x="50085" y="679571"/>
                      <a:pt x="13663" y="684363"/>
                    </a:cubicBezTo>
                    <a:cubicBezTo>
                      <a:pt x="-22760" y="689156"/>
                      <a:pt x="25165" y="684363"/>
                      <a:pt x="25165" y="684363"/>
                    </a:cubicBezTo>
                    <a:lnTo>
                      <a:pt x="25165" y="684363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4355976" y="4507696"/>
                <a:ext cx="120173" cy="702139"/>
              </a:xfrm>
              <a:custGeom>
                <a:avLst/>
                <a:gdLst>
                  <a:gd name="connsiteX0" fmla="*/ 0 w 218536"/>
                  <a:gd name="connsiteY0" fmla="*/ 0 h 813175"/>
                  <a:gd name="connsiteX1" fmla="*/ 69012 w 218536"/>
                  <a:gd name="connsiteY1" fmla="*/ 753374 h 813175"/>
                  <a:gd name="connsiteX2" fmla="*/ 218536 w 218536"/>
                  <a:gd name="connsiteY2" fmla="*/ 764876 h 813175"/>
                  <a:gd name="connsiteX3" fmla="*/ 218536 w 218536"/>
                  <a:gd name="connsiteY3" fmla="*/ 764876 h 813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536" h="813175">
                    <a:moveTo>
                      <a:pt x="0" y="0"/>
                    </a:moveTo>
                    <a:cubicBezTo>
                      <a:pt x="16294" y="312947"/>
                      <a:pt x="32589" y="625895"/>
                      <a:pt x="69012" y="753374"/>
                    </a:cubicBezTo>
                    <a:cubicBezTo>
                      <a:pt x="105435" y="880853"/>
                      <a:pt x="218536" y="764876"/>
                      <a:pt x="218536" y="764876"/>
                    </a:cubicBezTo>
                    <a:lnTo>
                      <a:pt x="218536" y="764876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4" name="Группа 23"/>
              <p:cNvGrpSpPr/>
              <p:nvPr/>
            </p:nvGrpSpPr>
            <p:grpSpPr>
              <a:xfrm rot="10288105">
                <a:off x="4119811" y="3490314"/>
                <a:ext cx="313270" cy="422536"/>
                <a:chOff x="5940152" y="2641513"/>
                <a:chExt cx="313270" cy="422536"/>
              </a:xfrm>
            </p:grpSpPr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 flipH="1">
                  <a:off x="5940152" y="2704817"/>
                  <a:ext cx="269085" cy="35923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Равнобедренный треугольник 32"/>
                <p:cNvSpPr/>
                <p:nvPr/>
              </p:nvSpPr>
              <p:spPr>
                <a:xfrm rot="2040000">
                  <a:off x="6193708" y="2641513"/>
                  <a:ext cx="59714" cy="8488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5" name="Дуга 24"/>
              <p:cNvSpPr/>
              <p:nvPr/>
            </p:nvSpPr>
            <p:spPr>
              <a:xfrm rot="6843020">
                <a:off x="3948984" y="2585279"/>
                <a:ext cx="260244" cy="586881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6" name="Группа 25"/>
              <p:cNvGrpSpPr/>
              <p:nvPr/>
            </p:nvGrpSpPr>
            <p:grpSpPr>
              <a:xfrm>
                <a:off x="3744447" y="2548875"/>
                <a:ext cx="346273" cy="320876"/>
                <a:chOff x="1657400" y="2995533"/>
                <a:chExt cx="452561" cy="339963"/>
              </a:xfrm>
            </p:grpSpPr>
            <p:sp>
              <p:nvSpPr>
                <p:cNvPr id="30" name="Дуга 29"/>
                <p:cNvSpPr/>
                <p:nvPr/>
              </p:nvSpPr>
              <p:spPr>
                <a:xfrm rot="9333277" flipH="1" flipV="1">
                  <a:off x="1657400" y="3170431"/>
                  <a:ext cx="432048" cy="165065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Дуга 30"/>
                <p:cNvSpPr/>
                <p:nvPr/>
              </p:nvSpPr>
              <p:spPr>
                <a:xfrm rot="9834901">
                  <a:off x="1836670" y="2995533"/>
                  <a:ext cx="273291" cy="201127"/>
                </a:xfrm>
                <a:prstGeom prst="arc">
                  <a:avLst>
                    <a:gd name="adj1" fmla="val 16200000"/>
                    <a:gd name="adj2" fmla="val 2006830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7" name="Дуга 26"/>
              <p:cNvSpPr/>
              <p:nvPr/>
            </p:nvSpPr>
            <p:spPr>
              <a:xfrm>
                <a:off x="3568041" y="2238277"/>
                <a:ext cx="544885" cy="459498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4266950" y="3412326"/>
                <a:ext cx="563942" cy="495836"/>
              </a:xfrm>
              <a:custGeom>
                <a:avLst/>
                <a:gdLst>
                  <a:gd name="connsiteX0" fmla="*/ 219129 w 715883"/>
                  <a:gd name="connsiteY0" fmla="*/ 0 h 495836"/>
                  <a:gd name="connsiteX1" fmla="*/ 714966 w 715883"/>
                  <a:gd name="connsiteY1" fmla="*/ 457200 h 495836"/>
                  <a:gd name="connsiteX2" fmla="*/ 109659 w 715883"/>
                  <a:gd name="connsiteY2" fmla="*/ 431442 h 495836"/>
                  <a:gd name="connsiteX3" fmla="*/ 188 w 715883"/>
                  <a:gd name="connsiteY3" fmla="*/ 495836 h 495836"/>
                  <a:gd name="connsiteX4" fmla="*/ 188 w 715883"/>
                  <a:gd name="connsiteY4" fmla="*/ 495836 h 495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5883" h="495836">
                    <a:moveTo>
                      <a:pt x="219129" y="0"/>
                    </a:moveTo>
                    <a:cubicBezTo>
                      <a:pt x="476170" y="192646"/>
                      <a:pt x="733211" y="385293"/>
                      <a:pt x="714966" y="457200"/>
                    </a:cubicBezTo>
                    <a:cubicBezTo>
                      <a:pt x="696721" y="529107"/>
                      <a:pt x="228789" y="425003"/>
                      <a:pt x="109659" y="431442"/>
                    </a:cubicBezTo>
                    <a:cubicBezTo>
                      <a:pt x="-9471" y="437881"/>
                      <a:pt x="188" y="495836"/>
                      <a:pt x="188" y="495836"/>
                    </a:cubicBezTo>
                    <a:lnTo>
                      <a:pt x="188" y="495836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 rot="842400">
                <a:off x="3964512" y="3729963"/>
                <a:ext cx="439188" cy="47673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Полилиния 6"/>
            <p:cNvSpPr/>
            <p:nvPr/>
          </p:nvSpPr>
          <p:spPr>
            <a:xfrm>
              <a:off x="1184856" y="4134118"/>
              <a:ext cx="940158" cy="122999"/>
            </a:xfrm>
            <a:custGeom>
              <a:avLst/>
              <a:gdLst>
                <a:gd name="connsiteX0" fmla="*/ 0 w 940158"/>
                <a:gd name="connsiteY0" fmla="*/ 0 h 122999"/>
                <a:gd name="connsiteX1" fmla="*/ 579550 w 940158"/>
                <a:gd name="connsiteY1" fmla="*/ 122350 h 122999"/>
                <a:gd name="connsiteX2" fmla="*/ 940158 w 940158"/>
                <a:gd name="connsiteY2" fmla="*/ 51516 h 122999"/>
                <a:gd name="connsiteX3" fmla="*/ 940158 w 940158"/>
                <a:gd name="connsiteY3" fmla="*/ 51516 h 12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0158" h="122999">
                  <a:moveTo>
                    <a:pt x="0" y="0"/>
                  </a:moveTo>
                  <a:cubicBezTo>
                    <a:pt x="211428" y="56882"/>
                    <a:pt x="422857" y="113764"/>
                    <a:pt x="579550" y="122350"/>
                  </a:cubicBezTo>
                  <a:cubicBezTo>
                    <a:pt x="736243" y="130936"/>
                    <a:pt x="940158" y="51516"/>
                    <a:pt x="940158" y="51516"/>
                  </a:cubicBezTo>
                  <a:lnTo>
                    <a:pt x="940158" y="51516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539552" y="2060848"/>
            <a:ext cx="8064896" cy="410445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3336982" y="5239941"/>
            <a:ext cx="713112" cy="414461"/>
            <a:chOff x="3275856" y="4941168"/>
            <a:chExt cx="782129" cy="432048"/>
          </a:xfrm>
        </p:grpSpPr>
        <p:sp>
          <p:nvSpPr>
            <p:cNvPr id="39" name="Полилиния 38"/>
            <p:cNvSpPr/>
            <p:nvPr/>
          </p:nvSpPr>
          <p:spPr>
            <a:xfrm>
              <a:off x="3275856" y="5172001"/>
              <a:ext cx="576063" cy="201215"/>
            </a:xfrm>
            <a:custGeom>
              <a:avLst/>
              <a:gdLst>
                <a:gd name="connsiteX0" fmla="*/ 0 w 745067"/>
                <a:gd name="connsiteY0" fmla="*/ 0 h 303667"/>
                <a:gd name="connsiteX1" fmla="*/ 499533 w 745067"/>
                <a:gd name="connsiteY1" fmla="*/ 296333 h 303667"/>
                <a:gd name="connsiteX2" fmla="*/ 745067 w 745067"/>
                <a:gd name="connsiteY2" fmla="*/ 220133 h 303667"/>
                <a:gd name="connsiteX3" fmla="*/ 745067 w 745067"/>
                <a:gd name="connsiteY3" fmla="*/ 220133 h 30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5067" h="303667">
                  <a:moveTo>
                    <a:pt x="0" y="0"/>
                  </a:moveTo>
                  <a:cubicBezTo>
                    <a:pt x="187677" y="129822"/>
                    <a:pt x="375355" y="259644"/>
                    <a:pt x="499533" y="296333"/>
                  </a:cubicBezTo>
                  <a:cubicBezTo>
                    <a:pt x="623711" y="333022"/>
                    <a:pt x="745067" y="220133"/>
                    <a:pt x="745067" y="220133"/>
                  </a:cubicBezTo>
                  <a:lnTo>
                    <a:pt x="745067" y="220133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>
              <a:stCxn id="39" idx="0"/>
            </p:cNvCxnSpPr>
            <p:nvPr/>
          </p:nvCxnSpPr>
          <p:spPr>
            <a:xfrm flipV="1">
              <a:off x="3275856" y="4941168"/>
              <a:ext cx="216024" cy="2308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>
              <a:endCxn id="52" idx="2"/>
            </p:cNvCxnSpPr>
            <p:nvPr/>
          </p:nvCxnSpPr>
          <p:spPr>
            <a:xfrm flipV="1">
              <a:off x="3845720" y="5099305"/>
              <a:ext cx="212265" cy="2310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олилиния 51"/>
            <p:cNvSpPr/>
            <p:nvPr/>
          </p:nvSpPr>
          <p:spPr>
            <a:xfrm>
              <a:off x="3481922" y="4953441"/>
              <a:ext cx="576063" cy="201215"/>
            </a:xfrm>
            <a:custGeom>
              <a:avLst/>
              <a:gdLst>
                <a:gd name="connsiteX0" fmla="*/ 0 w 745067"/>
                <a:gd name="connsiteY0" fmla="*/ 0 h 303667"/>
                <a:gd name="connsiteX1" fmla="*/ 499533 w 745067"/>
                <a:gd name="connsiteY1" fmla="*/ 296333 h 303667"/>
                <a:gd name="connsiteX2" fmla="*/ 745067 w 745067"/>
                <a:gd name="connsiteY2" fmla="*/ 220133 h 303667"/>
                <a:gd name="connsiteX3" fmla="*/ 745067 w 745067"/>
                <a:gd name="connsiteY3" fmla="*/ 220133 h 30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5067" h="303667">
                  <a:moveTo>
                    <a:pt x="0" y="0"/>
                  </a:moveTo>
                  <a:cubicBezTo>
                    <a:pt x="187677" y="129822"/>
                    <a:pt x="375355" y="259644"/>
                    <a:pt x="499533" y="296333"/>
                  </a:cubicBezTo>
                  <a:cubicBezTo>
                    <a:pt x="623711" y="333022"/>
                    <a:pt x="745067" y="220133"/>
                    <a:pt x="745067" y="220133"/>
                  </a:cubicBezTo>
                  <a:lnTo>
                    <a:pt x="745067" y="220133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6" name="Прямоугольник 55"/>
          <p:cNvSpPr/>
          <p:nvPr/>
        </p:nvSpPr>
        <p:spPr>
          <a:xfrm rot="15831830">
            <a:off x="4542874" y="5345786"/>
            <a:ext cx="169031" cy="4408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араллелограмм 58"/>
          <p:cNvSpPr/>
          <p:nvPr/>
        </p:nvSpPr>
        <p:spPr>
          <a:xfrm rot="4015233">
            <a:off x="2813633" y="5258538"/>
            <a:ext cx="244787" cy="531434"/>
          </a:xfrm>
          <a:prstGeom prst="parallelogram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616129" y="332656"/>
            <a:ext cx="79198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</a:rPr>
              <a:t>На этом занятии Вы будете </a:t>
            </a: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выполнять наброски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152879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95536" y="751144"/>
            <a:ext cx="8357355" cy="577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755576" y="1037532"/>
            <a:ext cx="7889980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/>
              <a:t>  </a:t>
            </a:r>
            <a:r>
              <a:rPr lang="ru-RU" sz="3000" dirty="0"/>
              <a:t>Выполнение предварительного наброска </a:t>
            </a:r>
          </a:p>
          <a:p>
            <a:r>
              <a:rPr lang="ru-RU" sz="3000" dirty="0"/>
              <a:t>    животного по памяти (задание №1).</a:t>
            </a:r>
          </a:p>
          <a:p>
            <a:pPr marL="514350" indent="-514350">
              <a:buAutoNum type="arabicPeriod" startAt="2"/>
            </a:pPr>
            <a:r>
              <a:rPr lang="ru-RU" sz="3000" dirty="0"/>
              <a:t>Знакомство с новым материалом, </a:t>
            </a:r>
          </a:p>
          <a:p>
            <a:r>
              <a:rPr lang="ru-RU" sz="3000" dirty="0"/>
              <a:t>    ответы на вопросы.</a:t>
            </a:r>
          </a:p>
          <a:p>
            <a:r>
              <a:rPr lang="ru-RU" sz="3000" dirty="0"/>
              <a:t>3.  Выполнение набросков спящего животного,</a:t>
            </a:r>
          </a:p>
          <a:p>
            <a:r>
              <a:rPr lang="ru-RU" sz="3000" dirty="0"/>
              <a:t>    с использованием 4-х способов рисования. </a:t>
            </a:r>
          </a:p>
          <a:p>
            <a:r>
              <a:rPr lang="ru-RU" sz="3000" dirty="0"/>
              <a:t>    Материалы – карандаш 3-8 М, уголь, тушь.  </a:t>
            </a:r>
          </a:p>
          <a:p>
            <a:r>
              <a:rPr lang="ru-RU" sz="3000" dirty="0"/>
              <a:t>4.  Выполнение набросков животных в </a:t>
            </a:r>
          </a:p>
          <a:p>
            <a:r>
              <a:rPr lang="ru-RU" sz="3000" dirty="0"/>
              <a:t>    движении (2-мя способами).  Материалы –</a:t>
            </a:r>
          </a:p>
          <a:p>
            <a:r>
              <a:rPr lang="ru-RU" sz="3000" dirty="0"/>
              <a:t>    карандаш 3-8 М, уголь, соус, сангина.</a:t>
            </a:r>
          </a:p>
          <a:p>
            <a:r>
              <a:rPr lang="ru-RU" sz="3000" dirty="0"/>
              <a:t>5.  Подведение итогов, просмотр, обсуждение.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630588"/>
            <a:ext cx="5472608" cy="23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116632"/>
            <a:ext cx="5184576" cy="814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rgbClr val="0070C0"/>
                </a:solidFill>
              </a:rPr>
              <a:t>План занятия </a:t>
            </a:r>
          </a:p>
        </p:txBody>
      </p:sp>
      <p:grpSp>
        <p:nvGrpSpPr>
          <p:cNvPr id="16" name="Группа 15"/>
          <p:cNvGrpSpPr>
            <a:grpSpLocks noChangeAspect="1"/>
          </p:cNvGrpSpPr>
          <p:nvPr/>
        </p:nvGrpSpPr>
        <p:grpSpPr>
          <a:xfrm rot="-600000" flipH="1">
            <a:off x="1187624" y="467617"/>
            <a:ext cx="1376538" cy="274559"/>
            <a:chOff x="6516216" y="537625"/>
            <a:chExt cx="1908211" cy="36105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516216" y="537625"/>
              <a:ext cx="1512168" cy="360040"/>
            </a:xfrm>
            <a:prstGeom prst="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rot="5400000">
              <a:off x="8045877" y="520131"/>
              <a:ext cx="361055" cy="396044"/>
            </a:xfrm>
            <a:prstGeom prst="triangle">
              <a:avLst/>
            </a:prstGeom>
            <a:solidFill>
              <a:srgbClr val="FFFF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 rot="5400000">
              <a:off x="8158426" y="519624"/>
              <a:ext cx="135957" cy="396044"/>
            </a:xfrm>
            <a:prstGeom prst="triangle">
              <a:avLst/>
            </a:prstGeom>
            <a:solidFill>
              <a:srgbClr val="FFFF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516218" y="624121"/>
              <a:ext cx="1512166" cy="187047"/>
            </a:xfrm>
            <a:prstGeom prst="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>
            <a:grpSpLocks noChangeAspect="1"/>
          </p:cNvGrpSpPr>
          <p:nvPr/>
        </p:nvGrpSpPr>
        <p:grpSpPr>
          <a:xfrm rot="600000">
            <a:off x="6516218" y="468389"/>
            <a:ext cx="1426574" cy="274559"/>
            <a:chOff x="6516216" y="537625"/>
            <a:chExt cx="1908211" cy="36105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516216" y="537625"/>
              <a:ext cx="1512168" cy="360040"/>
            </a:xfrm>
            <a:prstGeom prst="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rot="5400000">
              <a:off x="8045877" y="520131"/>
              <a:ext cx="361055" cy="396044"/>
            </a:xfrm>
            <a:prstGeom prst="triangle">
              <a:avLst/>
            </a:prstGeom>
            <a:solidFill>
              <a:srgbClr val="FFFF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5400000">
              <a:off x="8158426" y="519624"/>
              <a:ext cx="135957" cy="396044"/>
            </a:xfrm>
            <a:prstGeom prst="triangle">
              <a:avLst/>
            </a:prstGeom>
            <a:solidFill>
              <a:srgbClr val="FFFF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516218" y="624121"/>
              <a:ext cx="1512166" cy="187047"/>
            </a:xfrm>
            <a:prstGeom prst="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3009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988840"/>
            <a:ext cx="5472608" cy="3744416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351631"/>
            <a:ext cx="7772400" cy="1349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solidFill>
                  <a:srgbClr val="0070C0"/>
                </a:solidFill>
              </a:rPr>
              <a:t>Набросок по памяти и представлению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131840" y="2068837"/>
            <a:ext cx="4968552" cy="3664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           </a:t>
            </a:r>
            <a:r>
              <a:rPr lang="ru-RU" dirty="0">
                <a:solidFill>
                  <a:srgbClr val="FF0000"/>
                </a:solidFill>
              </a:rPr>
              <a:t>Задание №1:</a:t>
            </a:r>
          </a:p>
          <a:p>
            <a:pPr algn="ctr"/>
            <a:r>
              <a:rPr lang="ru-RU" dirty="0"/>
              <a:t>Выполните несколько набросков животного по памяти. Время для выполнения рисунка не более 10-15 минут. Наброски необходимо сохранить до конца занятия.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55518" y="3501008"/>
            <a:ext cx="79107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441835" y="2236294"/>
            <a:ext cx="2824634" cy="3942878"/>
            <a:chOff x="6379221" y="1712279"/>
            <a:chExt cx="2606070" cy="3480909"/>
          </a:xfrm>
        </p:grpSpPr>
        <p:sp>
          <p:nvSpPr>
            <p:cNvPr id="9" name="Дуга 8"/>
            <p:cNvSpPr/>
            <p:nvPr/>
          </p:nvSpPr>
          <p:spPr>
            <a:xfrm rot="10645963">
              <a:off x="6995437" y="3781117"/>
              <a:ext cx="1989854" cy="225537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6379221" y="1712279"/>
              <a:ext cx="2341420" cy="3480909"/>
              <a:chOff x="6379221" y="1712279"/>
              <a:chExt cx="2341420" cy="3480909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6870050" y="1712279"/>
                <a:ext cx="1080120" cy="1080120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>
                <a:off x="7594993" y="2102649"/>
                <a:ext cx="180021" cy="256999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 flipV="1">
                <a:off x="7646305" y="2379734"/>
                <a:ext cx="432048" cy="165065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 flipH="1">
                <a:off x="6998452" y="2770928"/>
                <a:ext cx="592523" cy="2327684"/>
              </a:xfrm>
              <a:prstGeom prst="arc">
                <a:avLst>
                  <a:gd name="adj1" fmla="val 16200000"/>
                  <a:gd name="adj2" fmla="val 2157534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>
                <a:off x="7320115" y="1853974"/>
                <a:ext cx="908484" cy="530932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>
                <a:off x="7444600" y="2036416"/>
                <a:ext cx="908484" cy="530932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>
                <a:off x="7498887" y="2178607"/>
                <a:ext cx="908484" cy="530932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flipH="1">
                <a:off x="6575007" y="1853974"/>
                <a:ext cx="1338973" cy="384241"/>
              </a:xfrm>
              <a:prstGeom prst="arc">
                <a:avLst>
                  <a:gd name="adj1" fmla="val 16200000"/>
                  <a:gd name="adj2" fmla="val 2157534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" name="Дуга 18"/>
              <p:cNvSpPr/>
              <p:nvPr/>
            </p:nvSpPr>
            <p:spPr>
              <a:xfrm flipH="1">
                <a:off x="6491705" y="1985990"/>
                <a:ext cx="1338973" cy="384241"/>
              </a:xfrm>
              <a:prstGeom prst="arc">
                <a:avLst>
                  <a:gd name="adj1" fmla="val 16200000"/>
                  <a:gd name="adj2" fmla="val 2157534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" name="Дуга 19"/>
              <p:cNvSpPr/>
              <p:nvPr/>
            </p:nvSpPr>
            <p:spPr>
              <a:xfrm flipH="1">
                <a:off x="6411777" y="2132556"/>
                <a:ext cx="1338973" cy="384241"/>
              </a:xfrm>
              <a:prstGeom prst="arc">
                <a:avLst>
                  <a:gd name="adj1" fmla="val 16200000"/>
                  <a:gd name="adj2" fmla="val 2157534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Дуга 20"/>
              <p:cNvSpPr/>
              <p:nvPr/>
            </p:nvSpPr>
            <p:spPr>
              <a:xfrm flipH="1">
                <a:off x="6379221" y="2283021"/>
                <a:ext cx="1338973" cy="384241"/>
              </a:xfrm>
              <a:prstGeom prst="arc">
                <a:avLst>
                  <a:gd name="adj1" fmla="val 16200000"/>
                  <a:gd name="adj2" fmla="val 2157534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7814587" y="2770157"/>
                <a:ext cx="775429" cy="596797"/>
              </a:xfrm>
              <a:custGeom>
                <a:avLst/>
                <a:gdLst>
                  <a:gd name="connsiteX0" fmla="*/ 0 w 994663"/>
                  <a:gd name="connsiteY0" fmla="*/ 402779 h 826113"/>
                  <a:gd name="connsiteX1" fmla="*/ 557842 w 994663"/>
                  <a:gd name="connsiteY1" fmla="*/ 816846 h 826113"/>
                  <a:gd name="connsiteX2" fmla="*/ 701615 w 994663"/>
                  <a:gd name="connsiteY2" fmla="*/ 46220 h 826113"/>
                  <a:gd name="connsiteX3" fmla="*/ 701615 w 994663"/>
                  <a:gd name="connsiteY3" fmla="*/ 46220 h 826113"/>
                  <a:gd name="connsiteX4" fmla="*/ 977661 w 994663"/>
                  <a:gd name="connsiteY4" fmla="*/ 5963 h 826113"/>
                  <a:gd name="connsiteX5" fmla="*/ 966159 w 994663"/>
                  <a:gd name="connsiteY5" fmla="*/ 213 h 826113"/>
                  <a:gd name="connsiteX6" fmla="*/ 977661 w 994663"/>
                  <a:gd name="connsiteY6" fmla="*/ 5963 h 82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663" h="826113">
                    <a:moveTo>
                      <a:pt x="0" y="402779"/>
                    </a:moveTo>
                    <a:cubicBezTo>
                      <a:pt x="220453" y="639526"/>
                      <a:pt x="440906" y="876273"/>
                      <a:pt x="557842" y="816846"/>
                    </a:cubicBezTo>
                    <a:cubicBezTo>
                      <a:pt x="674778" y="757420"/>
                      <a:pt x="701615" y="46220"/>
                      <a:pt x="701615" y="46220"/>
                    </a:cubicBezTo>
                    <a:lnTo>
                      <a:pt x="701615" y="46220"/>
                    </a:lnTo>
                    <a:lnTo>
                      <a:pt x="977661" y="5963"/>
                    </a:lnTo>
                    <a:cubicBezTo>
                      <a:pt x="1021752" y="-1705"/>
                      <a:pt x="966159" y="213"/>
                      <a:pt x="966159" y="213"/>
                    </a:cubicBezTo>
                    <a:lnTo>
                      <a:pt x="977661" y="5963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7375399" y="3239989"/>
                <a:ext cx="439188" cy="47673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6640028" y="2960735"/>
                <a:ext cx="880660" cy="517623"/>
              </a:xfrm>
              <a:custGeom>
                <a:avLst/>
                <a:gdLst>
                  <a:gd name="connsiteX0" fmla="*/ 588350 w 1066688"/>
                  <a:gd name="connsiteY0" fmla="*/ 0 h 517623"/>
                  <a:gd name="connsiteX1" fmla="*/ 1754 w 1066688"/>
                  <a:gd name="connsiteY1" fmla="*/ 402566 h 517623"/>
                  <a:gd name="connsiteX2" fmla="*/ 755127 w 1066688"/>
                  <a:gd name="connsiteY2" fmla="*/ 465827 h 517623"/>
                  <a:gd name="connsiteX3" fmla="*/ 898901 w 1066688"/>
                  <a:gd name="connsiteY3" fmla="*/ 408317 h 517623"/>
                  <a:gd name="connsiteX4" fmla="*/ 944908 w 1066688"/>
                  <a:gd name="connsiteY4" fmla="*/ 408317 h 517623"/>
                  <a:gd name="connsiteX5" fmla="*/ 875897 w 1066688"/>
                  <a:gd name="connsiteY5" fmla="*/ 483079 h 517623"/>
                  <a:gd name="connsiteX6" fmla="*/ 1065678 w 1066688"/>
                  <a:gd name="connsiteY6" fmla="*/ 517585 h 517623"/>
                  <a:gd name="connsiteX7" fmla="*/ 778131 w 1066688"/>
                  <a:gd name="connsiteY7" fmla="*/ 477329 h 517623"/>
                  <a:gd name="connsiteX8" fmla="*/ 766629 w 1066688"/>
                  <a:gd name="connsiteY8" fmla="*/ 471578 h 51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6688" h="517623">
                    <a:moveTo>
                      <a:pt x="588350" y="0"/>
                    </a:moveTo>
                    <a:cubicBezTo>
                      <a:pt x="281154" y="162464"/>
                      <a:pt x="-26042" y="324928"/>
                      <a:pt x="1754" y="402566"/>
                    </a:cubicBezTo>
                    <a:cubicBezTo>
                      <a:pt x="29550" y="480204"/>
                      <a:pt x="605603" y="464869"/>
                      <a:pt x="755127" y="465827"/>
                    </a:cubicBezTo>
                    <a:cubicBezTo>
                      <a:pt x="904651" y="466785"/>
                      <a:pt x="867271" y="417902"/>
                      <a:pt x="898901" y="408317"/>
                    </a:cubicBezTo>
                    <a:cubicBezTo>
                      <a:pt x="930531" y="398732"/>
                      <a:pt x="948742" y="395857"/>
                      <a:pt x="944908" y="408317"/>
                    </a:cubicBezTo>
                    <a:cubicBezTo>
                      <a:pt x="941074" y="420777"/>
                      <a:pt x="855769" y="464868"/>
                      <a:pt x="875897" y="483079"/>
                    </a:cubicBezTo>
                    <a:cubicBezTo>
                      <a:pt x="896025" y="501290"/>
                      <a:pt x="1081972" y="518543"/>
                      <a:pt x="1065678" y="517585"/>
                    </a:cubicBezTo>
                    <a:cubicBezTo>
                      <a:pt x="1049384" y="516627"/>
                      <a:pt x="827972" y="484997"/>
                      <a:pt x="778131" y="477329"/>
                    </a:cubicBezTo>
                    <a:cubicBezTo>
                      <a:pt x="728290" y="469661"/>
                      <a:pt x="747459" y="470619"/>
                      <a:pt x="766629" y="47157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Дуга 24"/>
              <p:cNvSpPr/>
              <p:nvPr/>
            </p:nvSpPr>
            <p:spPr>
              <a:xfrm>
                <a:off x="6998452" y="1718612"/>
                <a:ext cx="544885" cy="459498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Дуга 25"/>
              <p:cNvSpPr/>
              <p:nvPr/>
            </p:nvSpPr>
            <p:spPr>
              <a:xfrm>
                <a:off x="7137667" y="1712279"/>
                <a:ext cx="544885" cy="459498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Дуга 26"/>
              <p:cNvSpPr/>
              <p:nvPr/>
            </p:nvSpPr>
            <p:spPr>
              <a:xfrm>
                <a:off x="7209495" y="2770157"/>
                <a:ext cx="724943" cy="2423031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6820464" y="4014158"/>
                <a:ext cx="456485" cy="713641"/>
              </a:xfrm>
              <a:custGeom>
                <a:avLst/>
                <a:gdLst>
                  <a:gd name="connsiteX0" fmla="*/ 456485 w 456485"/>
                  <a:gd name="connsiteY0" fmla="*/ 0 h 713641"/>
                  <a:gd name="connsiteX1" fmla="*/ 243700 w 456485"/>
                  <a:gd name="connsiteY1" fmla="*/ 655608 h 713641"/>
                  <a:gd name="connsiteX2" fmla="*/ 13663 w 456485"/>
                  <a:gd name="connsiteY2" fmla="*/ 684363 h 713641"/>
                  <a:gd name="connsiteX3" fmla="*/ 25165 w 456485"/>
                  <a:gd name="connsiteY3" fmla="*/ 684363 h 713641"/>
                  <a:gd name="connsiteX4" fmla="*/ 25165 w 456485"/>
                  <a:gd name="connsiteY4" fmla="*/ 684363 h 713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485" h="713641">
                    <a:moveTo>
                      <a:pt x="456485" y="0"/>
                    </a:moveTo>
                    <a:cubicBezTo>
                      <a:pt x="386994" y="270774"/>
                      <a:pt x="317504" y="541548"/>
                      <a:pt x="243700" y="655608"/>
                    </a:cubicBezTo>
                    <a:cubicBezTo>
                      <a:pt x="169896" y="769669"/>
                      <a:pt x="50085" y="679571"/>
                      <a:pt x="13663" y="684363"/>
                    </a:cubicBezTo>
                    <a:cubicBezTo>
                      <a:pt x="-22760" y="689156"/>
                      <a:pt x="25165" y="684363"/>
                      <a:pt x="25165" y="684363"/>
                    </a:cubicBezTo>
                    <a:lnTo>
                      <a:pt x="25165" y="684363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7729631" y="4025660"/>
                <a:ext cx="218536" cy="702139"/>
              </a:xfrm>
              <a:custGeom>
                <a:avLst/>
                <a:gdLst>
                  <a:gd name="connsiteX0" fmla="*/ 0 w 218536"/>
                  <a:gd name="connsiteY0" fmla="*/ 0 h 813175"/>
                  <a:gd name="connsiteX1" fmla="*/ 69012 w 218536"/>
                  <a:gd name="connsiteY1" fmla="*/ 753374 h 813175"/>
                  <a:gd name="connsiteX2" fmla="*/ 218536 w 218536"/>
                  <a:gd name="connsiteY2" fmla="*/ 764876 h 813175"/>
                  <a:gd name="connsiteX3" fmla="*/ 218536 w 218536"/>
                  <a:gd name="connsiteY3" fmla="*/ 764876 h 813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536" h="813175">
                    <a:moveTo>
                      <a:pt x="0" y="0"/>
                    </a:moveTo>
                    <a:cubicBezTo>
                      <a:pt x="16294" y="312947"/>
                      <a:pt x="32589" y="625895"/>
                      <a:pt x="69012" y="753374"/>
                    </a:cubicBezTo>
                    <a:cubicBezTo>
                      <a:pt x="105435" y="880853"/>
                      <a:pt x="218536" y="764876"/>
                      <a:pt x="218536" y="764876"/>
                    </a:cubicBezTo>
                    <a:lnTo>
                      <a:pt x="218536" y="764876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 flipH="1">
                <a:off x="8407371" y="2475141"/>
                <a:ext cx="269085" cy="35923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Равнобедренный треугольник 30"/>
              <p:cNvSpPr/>
              <p:nvPr/>
            </p:nvSpPr>
            <p:spPr>
              <a:xfrm rot="2040000">
                <a:off x="8660927" y="2411837"/>
                <a:ext cx="59714" cy="8488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8346375" y="2681629"/>
                <a:ext cx="30244" cy="13383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Группа 32"/>
          <p:cNvGrpSpPr/>
          <p:nvPr/>
        </p:nvGrpSpPr>
        <p:grpSpPr>
          <a:xfrm>
            <a:off x="8214900" y="5424432"/>
            <a:ext cx="216851" cy="206305"/>
            <a:chOff x="2581241" y="1981856"/>
            <a:chExt cx="216851" cy="206305"/>
          </a:xfrm>
        </p:grpSpPr>
        <p:sp>
          <p:nvSpPr>
            <p:cNvPr id="34" name="Овал 33"/>
            <p:cNvSpPr/>
            <p:nvPr/>
          </p:nvSpPr>
          <p:spPr>
            <a:xfrm>
              <a:off x="2581241" y="1981856"/>
              <a:ext cx="216851" cy="2063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Равнобедренный треугольник 34"/>
            <p:cNvSpPr/>
            <p:nvPr/>
          </p:nvSpPr>
          <p:spPr>
            <a:xfrm>
              <a:off x="2656549" y="2001561"/>
              <a:ext cx="75618" cy="8413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151159" y="5373216"/>
            <a:ext cx="216851" cy="206305"/>
            <a:chOff x="2581241" y="1981856"/>
            <a:chExt cx="216851" cy="206305"/>
          </a:xfrm>
        </p:grpSpPr>
        <p:sp>
          <p:nvSpPr>
            <p:cNvPr id="37" name="Овал 36"/>
            <p:cNvSpPr/>
            <p:nvPr/>
          </p:nvSpPr>
          <p:spPr>
            <a:xfrm>
              <a:off x="2581241" y="1981856"/>
              <a:ext cx="216851" cy="2063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Равнобедренный треугольник 37"/>
            <p:cNvSpPr/>
            <p:nvPr/>
          </p:nvSpPr>
          <p:spPr>
            <a:xfrm>
              <a:off x="2656549" y="2001561"/>
              <a:ext cx="75618" cy="8413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162683" y="2080351"/>
            <a:ext cx="216851" cy="206305"/>
            <a:chOff x="2581241" y="1981856"/>
            <a:chExt cx="216851" cy="206305"/>
          </a:xfrm>
        </p:grpSpPr>
        <p:sp>
          <p:nvSpPr>
            <p:cNvPr id="40" name="Овал 39"/>
            <p:cNvSpPr/>
            <p:nvPr/>
          </p:nvSpPr>
          <p:spPr>
            <a:xfrm>
              <a:off x="2581241" y="1981856"/>
              <a:ext cx="216851" cy="2063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>
              <a:off x="2656549" y="2001561"/>
              <a:ext cx="75618" cy="8413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8172400" y="2149051"/>
            <a:ext cx="216851" cy="206305"/>
            <a:chOff x="2581241" y="1981856"/>
            <a:chExt cx="216851" cy="206305"/>
          </a:xfrm>
        </p:grpSpPr>
        <p:sp>
          <p:nvSpPr>
            <p:cNvPr id="43" name="Овал 42"/>
            <p:cNvSpPr/>
            <p:nvPr/>
          </p:nvSpPr>
          <p:spPr>
            <a:xfrm>
              <a:off x="2581241" y="1981856"/>
              <a:ext cx="216851" cy="2063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Равнобедренный треугольник 43"/>
            <p:cNvSpPr/>
            <p:nvPr/>
          </p:nvSpPr>
          <p:spPr>
            <a:xfrm>
              <a:off x="2656549" y="2001561"/>
              <a:ext cx="75618" cy="8413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4023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/>
          <p:nvPr/>
        </p:nvSpPr>
        <p:spPr>
          <a:xfrm>
            <a:off x="467544" y="404664"/>
            <a:ext cx="8208912" cy="6120680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5" y="764704"/>
            <a:ext cx="7488832" cy="540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940" y="944724"/>
            <a:ext cx="7094119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dirty="0"/>
              <a:t> В пластических искусствах  произведение графики, живописи или скульптуры небольших размеров, бегло и быстро исполненное художником. </a:t>
            </a:r>
          </a:p>
          <a:p>
            <a:pPr marL="0" indent="0" algn="ctr">
              <a:buNone/>
            </a:pPr>
            <a:r>
              <a:rPr lang="ru-RU" sz="2800" dirty="0"/>
              <a:t>Главное назначение наброска — быстрая фиксация отдельных наблюдений и замыслов в процессе текущей работы художника. </a:t>
            </a:r>
          </a:p>
          <a:p>
            <a:pPr marL="0" indent="0" algn="ctr">
              <a:buNone/>
            </a:pPr>
            <a:r>
              <a:rPr lang="ru-RU" sz="2800" dirty="0"/>
              <a:t>Набросок может исполняться с натуры, а также по памяти или по воображению. 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 rot="5400000">
            <a:off x="1032609" y="1652205"/>
            <a:ext cx="432049" cy="19050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997360" y="3413727"/>
            <a:ext cx="432049" cy="19050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1044546" y="5226424"/>
            <a:ext cx="432049" cy="19050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4147" y="869258"/>
            <a:ext cx="2601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Набросок -</a:t>
            </a:r>
          </a:p>
        </p:txBody>
      </p:sp>
    </p:spTree>
    <p:extLst>
      <p:ext uri="{BB962C8B-B14F-4D97-AF65-F5344CB8AC3E}">
        <p14:creationId xmlns:p14="http://schemas.microsoft.com/office/powerpoint/2010/main" val="166074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67544" y="1052736"/>
            <a:ext cx="8208912" cy="540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85250" y="4901793"/>
            <a:ext cx="6547859" cy="1188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85250" y="1412776"/>
            <a:ext cx="6542586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85249" y="2924944"/>
            <a:ext cx="6542587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/>
        </p:nvSpPr>
        <p:spPr>
          <a:xfrm>
            <a:off x="836365" y="1412776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1"/>
                </a:solidFill>
              </a:rPr>
              <a:t>Композиционные наброски </a:t>
            </a:r>
            <a:r>
              <a:rPr lang="ru-RU" sz="2400" dirty="0">
                <a:solidFill>
                  <a:schemeClr val="tx1"/>
                </a:solidFill>
              </a:rPr>
              <a:t>– носят подготовительный характер в работе над картиной, скульптурой, гравюрой</a:t>
            </a:r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692797" y="220036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rgbClr val="0070C0"/>
                </a:solidFill>
              </a:rPr>
              <a:t>Виды набросков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944174" y="2974551"/>
            <a:ext cx="662473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/>
              <a:t>Наброски объектов  </a:t>
            </a:r>
            <a:r>
              <a:rPr lang="ru-RU" sz="2400" dirty="0"/>
              <a:t>(пейзаж, животные, </a:t>
            </a:r>
            <a:endParaRPr lang="en-US" sz="2400" dirty="0"/>
          </a:p>
          <a:p>
            <a:pPr algn="ctr"/>
            <a:r>
              <a:rPr lang="ru-RU" sz="2400" dirty="0"/>
              <a:t>человек</a:t>
            </a:r>
            <a:r>
              <a:rPr lang="en-US" sz="2400" dirty="0"/>
              <a:t>)</a:t>
            </a:r>
            <a:r>
              <a:rPr lang="ru-RU" sz="2400" dirty="0"/>
              <a:t>  – как правило небольшие по размеру рисунки, изображающие отдельные фигуры людей, животных без всякого окружения 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764354" y="4869160"/>
            <a:ext cx="7056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/>
              <a:t>Наброски в дизайне и архитектурном проектировании</a:t>
            </a:r>
            <a:r>
              <a:rPr lang="ru-RU" sz="2400" dirty="0"/>
              <a:t> – помогают на эскизном </a:t>
            </a:r>
          </a:p>
          <a:p>
            <a:pPr algn="ctr"/>
            <a:r>
              <a:rPr lang="ru-RU" sz="2400" dirty="0"/>
              <a:t>этапе выявить основную идею проекта</a:t>
            </a:r>
          </a:p>
        </p:txBody>
      </p:sp>
      <p:pic>
        <p:nvPicPr>
          <p:cNvPr id="1027" name="Picture 3" descr="C:\Users\Sveta\Desktop\MOODLE@\Набросок\картинки\ris_300-004-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901" y="1571997"/>
            <a:ext cx="740606" cy="905693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veta\Desktop\MOODLE@\мой курс\Ле Корбюзье н принцип.арх схе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901" y="5014142"/>
            <a:ext cx="902515" cy="96343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ятиугольник 11"/>
          <p:cNvSpPr/>
          <p:nvPr/>
        </p:nvSpPr>
        <p:spPr>
          <a:xfrm>
            <a:off x="692796" y="1868252"/>
            <a:ext cx="422819" cy="313184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/>
          <p:cNvSpPr/>
          <p:nvPr/>
        </p:nvSpPr>
        <p:spPr>
          <a:xfrm>
            <a:off x="692797" y="5339267"/>
            <a:ext cx="422819" cy="313184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>
            <a:off x="692797" y="3596444"/>
            <a:ext cx="422819" cy="313184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 descr="C:\Users\Sveta\Desktop\MOODLE@\наброски\SAM_253j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550" y="3220795"/>
            <a:ext cx="807878" cy="1077171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Способы выполнения набросков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84784"/>
            <a:ext cx="7488832" cy="482453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/>
              <a:t>  </a:t>
            </a:r>
            <a:r>
              <a:rPr lang="ru-RU" sz="4700" b="1" dirty="0">
                <a:solidFill>
                  <a:srgbClr val="0070C0"/>
                </a:solidFill>
              </a:rPr>
              <a:t>Линейный набросок </a:t>
            </a:r>
            <a:r>
              <a:rPr lang="ru-RU" sz="3400" dirty="0"/>
              <a:t>– способ построения наброска одними линиями, без теневой моделировки формы.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/>
              <a:t>  Главное выразительное средство –</a:t>
            </a:r>
            <a:r>
              <a:rPr lang="ru-RU" sz="3400" b="1" dirty="0"/>
              <a:t> линия</a:t>
            </a:r>
            <a:r>
              <a:rPr lang="ru-RU" sz="3400" dirty="0"/>
              <a:t>,  линейный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/>
              <a:t>абрис объекта.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/>
              <a:t>  Художник может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/>
              <a:t>передавать объемность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/>
              <a:t>формы   и  движение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/>
              <a:t>фигуры одной толщиной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/>
              <a:t>линий  от малозаметных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/>
              <a:t>до   более   интенсивных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/>
              <a:t>по тону.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>
            <a:grpSpLocks noChangeAspect="1"/>
          </p:cNvGrpSpPr>
          <p:nvPr/>
        </p:nvGrpSpPr>
        <p:grpSpPr>
          <a:xfrm rot="5400000" flipH="1">
            <a:off x="-1356148" y="3512101"/>
            <a:ext cx="4464498" cy="409860"/>
            <a:chOff x="6516216" y="537625"/>
            <a:chExt cx="1908211" cy="36105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516216" y="537625"/>
              <a:ext cx="1512168" cy="360040"/>
            </a:xfrm>
            <a:prstGeom prst="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5400000">
              <a:off x="8045877" y="520131"/>
              <a:ext cx="361055" cy="396044"/>
            </a:xfrm>
            <a:prstGeom prst="triangle">
              <a:avLst/>
            </a:prstGeom>
            <a:solidFill>
              <a:srgbClr val="FFFF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5400000">
              <a:off x="8158426" y="519624"/>
              <a:ext cx="135957" cy="396044"/>
            </a:xfrm>
            <a:prstGeom prst="triangle">
              <a:avLst/>
            </a:prstGeom>
            <a:solidFill>
              <a:srgbClr val="FFFF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16218" y="624121"/>
              <a:ext cx="1512166" cy="187047"/>
            </a:xfrm>
            <a:prstGeom prst="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3384376" cy="3039651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2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135" y="598055"/>
            <a:ext cx="54710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Многие выдающиеся художники  </a:t>
            </a:r>
          </a:p>
          <a:p>
            <a:pPr algn="ctr"/>
            <a:r>
              <a:rPr lang="ru-RU" sz="2800" dirty="0"/>
              <a:t>подчеркивали важность </a:t>
            </a:r>
          </a:p>
          <a:p>
            <a:pPr algn="ctr"/>
            <a:r>
              <a:rPr lang="ru-RU" sz="2800" dirty="0"/>
              <a:t>первоначального впечатления от натуры. И этот первоначальный </a:t>
            </a:r>
          </a:p>
          <a:p>
            <a:pPr algn="ctr"/>
            <a:r>
              <a:rPr lang="ru-RU" sz="2800" dirty="0"/>
              <a:t>образ сохраняется в рисунке </a:t>
            </a:r>
          </a:p>
          <a:p>
            <a:pPr algn="ctr"/>
            <a:r>
              <a:rPr lang="ru-RU" sz="2800" dirty="0"/>
              <a:t>до конца, после исправления </a:t>
            </a:r>
          </a:p>
          <a:p>
            <a:pPr algn="ctr"/>
            <a:r>
              <a:rPr lang="ru-RU" sz="2800" dirty="0"/>
              <a:t>недостатков линий.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79" y="829407"/>
            <a:ext cx="2495715" cy="326494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grpSp>
        <p:nvGrpSpPr>
          <p:cNvPr id="7" name="Группа 6"/>
          <p:cNvGrpSpPr/>
          <p:nvPr/>
        </p:nvGrpSpPr>
        <p:grpSpPr>
          <a:xfrm>
            <a:off x="705678" y="4288448"/>
            <a:ext cx="1839321" cy="2416232"/>
            <a:chOff x="6379221" y="1712279"/>
            <a:chExt cx="2606070" cy="3480909"/>
          </a:xfrm>
        </p:grpSpPr>
        <p:sp>
          <p:nvSpPr>
            <p:cNvPr id="8" name="Дуга 7"/>
            <p:cNvSpPr/>
            <p:nvPr/>
          </p:nvSpPr>
          <p:spPr>
            <a:xfrm rot="10645963">
              <a:off x="6995437" y="3781117"/>
              <a:ext cx="1989854" cy="225537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6379221" y="1712279"/>
              <a:ext cx="2341420" cy="3480909"/>
              <a:chOff x="6379221" y="1712279"/>
              <a:chExt cx="2341420" cy="3480909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6870050" y="1712279"/>
                <a:ext cx="1080120" cy="1080120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7594993" y="2102649"/>
                <a:ext cx="180021" cy="256999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 flipV="1">
                <a:off x="7646305" y="2379734"/>
                <a:ext cx="432048" cy="165065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6998452" y="2770928"/>
                <a:ext cx="592523" cy="2327684"/>
              </a:xfrm>
              <a:prstGeom prst="arc">
                <a:avLst>
                  <a:gd name="adj1" fmla="val 16200000"/>
                  <a:gd name="adj2" fmla="val 2157534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7320115" y="1853974"/>
                <a:ext cx="908484" cy="530932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Дуга 14"/>
              <p:cNvSpPr/>
              <p:nvPr/>
            </p:nvSpPr>
            <p:spPr>
              <a:xfrm>
                <a:off x="7444600" y="2036416"/>
                <a:ext cx="908484" cy="530932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>
                <a:off x="7498887" y="2178607"/>
                <a:ext cx="908484" cy="530932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flipH="1">
                <a:off x="6575007" y="1853974"/>
                <a:ext cx="1338973" cy="384241"/>
              </a:xfrm>
              <a:prstGeom prst="arc">
                <a:avLst>
                  <a:gd name="adj1" fmla="val 16200000"/>
                  <a:gd name="adj2" fmla="val 2157534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8" name="Дуга 17"/>
              <p:cNvSpPr/>
              <p:nvPr/>
            </p:nvSpPr>
            <p:spPr>
              <a:xfrm flipH="1">
                <a:off x="6491705" y="1985990"/>
                <a:ext cx="1338973" cy="384241"/>
              </a:xfrm>
              <a:prstGeom prst="arc">
                <a:avLst>
                  <a:gd name="adj1" fmla="val 16200000"/>
                  <a:gd name="adj2" fmla="val 2157534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" name="Дуга 18"/>
              <p:cNvSpPr/>
              <p:nvPr/>
            </p:nvSpPr>
            <p:spPr>
              <a:xfrm flipH="1">
                <a:off x="6411777" y="2132556"/>
                <a:ext cx="1338973" cy="384241"/>
              </a:xfrm>
              <a:prstGeom prst="arc">
                <a:avLst>
                  <a:gd name="adj1" fmla="val 16200000"/>
                  <a:gd name="adj2" fmla="val 2157534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" name="Дуга 19"/>
              <p:cNvSpPr/>
              <p:nvPr/>
            </p:nvSpPr>
            <p:spPr>
              <a:xfrm flipH="1">
                <a:off x="6379221" y="2283021"/>
                <a:ext cx="1338973" cy="384241"/>
              </a:xfrm>
              <a:prstGeom prst="arc">
                <a:avLst>
                  <a:gd name="adj1" fmla="val 16200000"/>
                  <a:gd name="adj2" fmla="val 2157534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7814587" y="2770157"/>
                <a:ext cx="775429" cy="596797"/>
              </a:xfrm>
              <a:custGeom>
                <a:avLst/>
                <a:gdLst>
                  <a:gd name="connsiteX0" fmla="*/ 0 w 994663"/>
                  <a:gd name="connsiteY0" fmla="*/ 402779 h 826113"/>
                  <a:gd name="connsiteX1" fmla="*/ 557842 w 994663"/>
                  <a:gd name="connsiteY1" fmla="*/ 816846 h 826113"/>
                  <a:gd name="connsiteX2" fmla="*/ 701615 w 994663"/>
                  <a:gd name="connsiteY2" fmla="*/ 46220 h 826113"/>
                  <a:gd name="connsiteX3" fmla="*/ 701615 w 994663"/>
                  <a:gd name="connsiteY3" fmla="*/ 46220 h 826113"/>
                  <a:gd name="connsiteX4" fmla="*/ 977661 w 994663"/>
                  <a:gd name="connsiteY4" fmla="*/ 5963 h 826113"/>
                  <a:gd name="connsiteX5" fmla="*/ 966159 w 994663"/>
                  <a:gd name="connsiteY5" fmla="*/ 213 h 826113"/>
                  <a:gd name="connsiteX6" fmla="*/ 977661 w 994663"/>
                  <a:gd name="connsiteY6" fmla="*/ 5963 h 82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663" h="826113">
                    <a:moveTo>
                      <a:pt x="0" y="402779"/>
                    </a:moveTo>
                    <a:cubicBezTo>
                      <a:pt x="220453" y="639526"/>
                      <a:pt x="440906" y="876273"/>
                      <a:pt x="557842" y="816846"/>
                    </a:cubicBezTo>
                    <a:cubicBezTo>
                      <a:pt x="674778" y="757420"/>
                      <a:pt x="701615" y="46220"/>
                      <a:pt x="701615" y="46220"/>
                    </a:cubicBezTo>
                    <a:lnTo>
                      <a:pt x="701615" y="46220"/>
                    </a:lnTo>
                    <a:lnTo>
                      <a:pt x="977661" y="5963"/>
                    </a:lnTo>
                    <a:cubicBezTo>
                      <a:pt x="1021752" y="-1705"/>
                      <a:pt x="966159" y="213"/>
                      <a:pt x="966159" y="213"/>
                    </a:cubicBezTo>
                    <a:lnTo>
                      <a:pt x="977661" y="5963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7375399" y="3239989"/>
                <a:ext cx="439188" cy="47673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6640028" y="2960735"/>
                <a:ext cx="880660" cy="517623"/>
              </a:xfrm>
              <a:custGeom>
                <a:avLst/>
                <a:gdLst>
                  <a:gd name="connsiteX0" fmla="*/ 588350 w 1066688"/>
                  <a:gd name="connsiteY0" fmla="*/ 0 h 517623"/>
                  <a:gd name="connsiteX1" fmla="*/ 1754 w 1066688"/>
                  <a:gd name="connsiteY1" fmla="*/ 402566 h 517623"/>
                  <a:gd name="connsiteX2" fmla="*/ 755127 w 1066688"/>
                  <a:gd name="connsiteY2" fmla="*/ 465827 h 517623"/>
                  <a:gd name="connsiteX3" fmla="*/ 898901 w 1066688"/>
                  <a:gd name="connsiteY3" fmla="*/ 408317 h 517623"/>
                  <a:gd name="connsiteX4" fmla="*/ 944908 w 1066688"/>
                  <a:gd name="connsiteY4" fmla="*/ 408317 h 517623"/>
                  <a:gd name="connsiteX5" fmla="*/ 875897 w 1066688"/>
                  <a:gd name="connsiteY5" fmla="*/ 483079 h 517623"/>
                  <a:gd name="connsiteX6" fmla="*/ 1065678 w 1066688"/>
                  <a:gd name="connsiteY6" fmla="*/ 517585 h 517623"/>
                  <a:gd name="connsiteX7" fmla="*/ 778131 w 1066688"/>
                  <a:gd name="connsiteY7" fmla="*/ 477329 h 517623"/>
                  <a:gd name="connsiteX8" fmla="*/ 766629 w 1066688"/>
                  <a:gd name="connsiteY8" fmla="*/ 471578 h 51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6688" h="517623">
                    <a:moveTo>
                      <a:pt x="588350" y="0"/>
                    </a:moveTo>
                    <a:cubicBezTo>
                      <a:pt x="281154" y="162464"/>
                      <a:pt x="-26042" y="324928"/>
                      <a:pt x="1754" y="402566"/>
                    </a:cubicBezTo>
                    <a:cubicBezTo>
                      <a:pt x="29550" y="480204"/>
                      <a:pt x="605603" y="464869"/>
                      <a:pt x="755127" y="465827"/>
                    </a:cubicBezTo>
                    <a:cubicBezTo>
                      <a:pt x="904651" y="466785"/>
                      <a:pt x="867271" y="417902"/>
                      <a:pt x="898901" y="408317"/>
                    </a:cubicBezTo>
                    <a:cubicBezTo>
                      <a:pt x="930531" y="398732"/>
                      <a:pt x="948742" y="395857"/>
                      <a:pt x="944908" y="408317"/>
                    </a:cubicBezTo>
                    <a:cubicBezTo>
                      <a:pt x="941074" y="420777"/>
                      <a:pt x="855769" y="464868"/>
                      <a:pt x="875897" y="483079"/>
                    </a:cubicBezTo>
                    <a:cubicBezTo>
                      <a:pt x="896025" y="501290"/>
                      <a:pt x="1081972" y="518543"/>
                      <a:pt x="1065678" y="517585"/>
                    </a:cubicBezTo>
                    <a:cubicBezTo>
                      <a:pt x="1049384" y="516627"/>
                      <a:pt x="827972" y="484997"/>
                      <a:pt x="778131" y="477329"/>
                    </a:cubicBezTo>
                    <a:cubicBezTo>
                      <a:pt x="728290" y="469661"/>
                      <a:pt x="747459" y="470619"/>
                      <a:pt x="766629" y="47157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Дуга 23"/>
              <p:cNvSpPr/>
              <p:nvPr/>
            </p:nvSpPr>
            <p:spPr>
              <a:xfrm>
                <a:off x="6998452" y="1718612"/>
                <a:ext cx="544885" cy="459498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Дуга 24"/>
              <p:cNvSpPr/>
              <p:nvPr/>
            </p:nvSpPr>
            <p:spPr>
              <a:xfrm>
                <a:off x="7137667" y="1712279"/>
                <a:ext cx="544885" cy="459498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Дуга 25"/>
              <p:cNvSpPr/>
              <p:nvPr/>
            </p:nvSpPr>
            <p:spPr>
              <a:xfrm>
                <a:off x="7209495" y="2770157"/>
                <a:ext cx="724943" cy="2423031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6820464" y="4014158"/>
                <a:ext cx="456485" cy="713641"/>
              </a:xfrm>
              <a:custGeom>
                <a:avLst/>
                <a:gdLst>
                  <a:gd name="connsiteX0" fmla="*/ 456485 w 456485"/>
                  <a:gd name="connsiteY0" fmla="*/ 0 h 713641"/>
                  <a:gd name="connsiteX1" fmla="*/ 243700 w 456485"/>
                  <a:gd name="connsiteY1" fmla="*/ 655608 h 713641"/>
                  <a:gd name="connsiteX2" fmla="*/ 13663 w 456485"/>
                  <a:gd name="connsiteY2" fmla="*/ 684363 h 713641"/>
                  <a:gd name="connsiteX3" fmla="*/ 25165 w 456485"/>
                  <a:gd name="connsiteY3" fmla="*/ 684363 h 713641"/>
                  <a:gd name="connsiteX4" fmla="*/ 25165 w 456485"/>
                  <a:gd name="connsiteY4" fmla="*/ 684363 h 713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485" h="713641">
                    <a:moveTo>
                      <a:pt x="456485" y="0"/>
                    </a:moveTo>
                    <a:cubicBezTo>
                      <a:pt x="386994" y="270774"/>
                      <a:pt x="317504" y="541548"/>
                      <a:pt x="243700" y="655608"/>
                    </a:cubicBezTo>
                    <a:cubicBezTo>
                      <a:pt x="169896" y="769669"/>
                      <a:pt x="50085" y="679571"/>
                      <a:pt x="13663" y="684363"/>
                    </a:cubicBezTo>
                    <a:cubicBezTo>
                      <a:pt x="-22760" y="689156"/>
                      <a:pt x="25165" y="684363"/>
                      <a:pt x="25165" y="684363"/>
                    </a:cubicBezTo>
                    <a:lnTo>
                      <a:pt x="25165" y="684363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7729631" y="4025660"/>
                <a:ext cx="218536" cy="702139"/>
              </a:xfrm>
              <a:custGeom>
                <a:avLst/>
                <a:gdLst>
                  <a:gd name="connsiteX0" fmla="*/ 0 w 218536"/>
                  <a:gd name="connsiteY0" fmla="*/ 0 h 813175"/>
                  <a:gd name="connsiteX1" fmla="*/ 69012 w 218536"/>
                  <a:gd name="connsiteY1" fmla="*/ 753374 h 813175"/>
                  <a:gd name="connsiteX2" fmla="*/ 218536 w 218536"/>
                  <a:gd name="connsiteY2" fmla="*/ 764876 h 813175"/>
                  <a:gd name="connsiteX3" fmla="*/ 218536 w 218536"/>
                  <a:gd name="connsiteY3" fmla="*/ 764876 h 813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536" h="813175">
                    <a:moveTo>
                      <a:pt x="0" y="0"/>
                    </a:moveTo>
                    <a:cubicBezTo>
                      <a:pt x="16294" y="312947"/>
                      <a:pt x="32589" y="625895"/>
                      <a:pt x="69012" y="753374"/>
                    </a:cubicBezTo>
                    <a:cubicBezTo>
                      <a:pt x="105435" y="880853"/>
                      <a:pt x="218536" y="764876"/>
                      <a:pt x="218536" y="764876"/>
                    </a:cubicBezTo>
                    <a:lnTo>
                      <a:pt x="218536" y="764876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8407371" y="2475141"/>
                <a:ext cx="269085" cy="3592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Равнобедренный треугольник 29"/>
              <p:cNvSpPr/>
              <p:nvPr/>
            </p:nvSpPr>
            <p:spPr>
              <a:xfrm rot="2040000">
                <a:off x="8660927" y="2411837"/>
                <a:ext cx="59714" cy="84887"/>
              </a:xfrm>
              <a:prstGeom prst="triangl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1" name="Прямая соединительная линия 30"/>
              <p:cNvCxnSpPr/>
              <p:nvPr/>
            </p:nvCxnSpPr>
            <p:spPr>
              <a:xfrm flipH="1">
                <a:off x="8346375" y="2681629"/>
                <a:ext cx="30244" cy="13383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Скругленная прямоугольная выноска 3"/>
          <p:cNvSpPr/>
          <p:nvPr/>
        </p:nvSpPr>
        <p:spPr>
          <a:xfrm>
            <a:off x="549312" y="409080"/>
            <a:ext cx="5391869" cy="3452309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 rot="-180000">
            <a:off x="2547801" y="3894555"/>
            <a:ext cx="4819536" cy="2630790"/>
            <a:chOff x="2257444" y="3562129"/>
            <a:chExt cx="4819536" cy="298778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4" name="Выноска-облако 33"/>
            <p:cNvSpPr/>
            <p:nvPr/>
          </p:nvSpPr>
          <p:spPr>
            <a:xfrm flipV="1">
              <a:off x="2396460" y="3957629"/>
              <a:ext cx="4680520" cy="2592288"/>
            </a:xfrm>
            <a:prstGeom prst="cloudCallou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Блок-схема: узел 34"/>
            <p:cNvSpPr/>
            <p:nvPr/>
          </p:nvSpPr>
          <p:spPr>
            <a:xfrm>
              <a:off x="4211960" y="4203555"/>
              <a:ext cx="144015" cy="266716"/>
            </a:xfrm>
            <a:prstGeom prst="flowChartConnector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Блок-схема: узел 35"/>
            <p:cNvSpPr/>
            <p:nvPr/>
          </p:nvSpPr>
          <p:spPr>
            <a:xfrm>
              <a:off x="2645183" y="4074412"/>
              <a:ext cx="414649" cy="456709"/>
            </a:xfrm>
            <a:prstGeom prst="flowChartConnector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Блок-схема: узел 36"/>
            <p:cNvSpPr/>
            <p:nvPr/>
          </p:nvSpPr>
          <p:spPr>
            <a:xfrm>
              <a:off x="2396460" y="3957629"/>
              <a:ext cx="303332" cy="307047"/>
            </a:xfrm>
            <a:prstGeom prst="flowChartConnector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Блок-схема: узел 37"/>
            <p:cNvSpPr/>
            <p:nvPr/>
          </p:nvSpPr>
          <p:spPr>
            <a:xfrm>
              <a:off x="2257444" y="3957629"/>
              <a:ext cx="139016" cy="153523"/>
            </a:xfrm>
            <a:prstGeom prst="flowChartConnector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Блок-схема: узел 38"/>
            <p:cNvSpPr/>
            <p:nvPr/>
          </p:nvSpPr>
          <p:spPr>
            <a:xfrm>
              <a:off x="3391038" y="3562129"/>
              <a:ext cx="820922" cy="702547"/>
            </a:xfrm>
            <a:prstGeom prst="flowChartConnector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Блок-схема: узел 39"/>
            <p:cNvSpPr/>
            <p:nvPr/>
          </p:nvSpPr>
          <p:spPr>
            <a:xfrm>
              <a:off x="3923928" y="3621286"/>
              <a:ext cx="1440160" cy="962755"/>
            </a:xfrm>
            <a:prstGeom prst="flowChartConnector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Блок-схема: узел 40"/>
            <p:cNvSpPr/>
            <p:nvPr/>
          </p:nvSpPr>
          <p:spPr>
            <a:xfrm>
              <a:off x="5073465" y="3862815"/>
              <a:ext cx="1154719" cy="992137"/>
            </a:xfrm>
            <a:prstGeom prst="flowChartConnector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Блок-схема: узел 41"/>
            <p:cNvSpPr/>
            <p:nvPr/>
          </p:nvSpPr>
          <p:spPr>
            <a:xfrm>
              <a:off x="3059832" y="3789040"/>
              <a:ext cx="864096" cy="824125"/>
            </a:xfrm>
            <a:prstGeom prst="flowChartConnector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528319" y="4242798"/>
            <a:ext cx="45950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 </a:t>
            </a:r>
            <a:r>
              <a:rPr lang="ru-RU" sz="2400" i="1" dirty="0"/>
              <a:t>П. П. Чистяков писал: </a:t>
            </a:r>
          </a:p>
          <a:p>
            <a:pPr algn="ctr"/>
            <a:r>
              <a:rPr lang="ru-RU" sz="2400" i="1" dirty="0"/>
              <a:t>«Если будете брать </a:t>
            </a:r>
          </a:p>
          <a:p>
            <a:pPr algn="ctr"/>
            <a:r>
              <a:rPr lang="ru-RU" sz="2400" i="1" dirty="0"/>
              <a:t>умом, рассудком, </a:t>
            </a:r>
          </a:p>
          <a:p>
            <a:pPr algn="ctr"/>
            <a:r>
              <a:rPr lang="ru-RU" sz="2400" i="1" dirty="0"/>
              <a:t>птица улетит, </a:t>
            </a:r>
          </a:p>
          <a:p>
            <a:pPr algn="ctr"/>
            <a:r>
              <a:rPr lang="ru-RU" sz="2400" i="1" dirty="0"/>
              <a:t>и вы дадите промах.»</a:t>
            </a:r>
          </a:p>
        </p:txBody>
      </p:sp>
    </p:spTree>
    <p:extLst>
      <p:ext uri="{BB962C8B-B14F-4D97-AF65-F5344CB8AC3E}">
        <p14:creationId xmlns:p14="http://schemas.microsoft.com/office/powerpoint/2010/main" val="308109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9646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Линейный набросок с тональной 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проработкой формы </a:t>
            </a:r>
            <a:r>
              <a:rPr lang="ru-RU" sz="3200" dirty="0"/>
              <a:t>– в этом способе </a:t>
            </a:r>
          </a:p>
          <a:p>
            <a:r>
              <a:rPr lang="ru-RU" sz="3200" dirty="0"/>
              <a:t>используется и линия, и штрих или тушевка,</a:t>
            </a:r>
          </a:p>
          <a:p>
            <a:r>
              <a:rPr lang="ru-RU" sz="3200" dirty="0"/>
              <a:t>которые моделируют форму.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481" y="3033739"/>
            <a:ext cx="2346735" cy="1760078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descr="C:\Users\Sveta\Desktop\MOODLE@\наброски\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35" y="4493507"/>
            <a:ext cx="2693197" cy="1670885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veta\Desktop\MOODLE@\наброски\cтраус вв трофимо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08" y="3230414"/>
            <a:ext cx="3512460" cy="293489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0770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9AC6B90-46E3-42E6-809E-4E0EA46AE6E1}"/>
  <p:tag name="ISPRING_RESOURCE_FOLDER" val="C:\Users\Sveta\Desktop\MOODLE@\мой курс\Наброски животных\"/>
  <p:tag name="ISPRING_RESOURCE_FOLDER_STATIC" val="C:\Users\Sveta\Desktop\MOODLE@\мой курс\Наброски животных\"/>
  <p:tag name="ISPRING_PRESENTATION_PATH" val="C:\Users\Sveta\Desktop\MOODLE@\мой курс\Наброски животных .pptx"/>
  <p:tag name="ISPRING_RESOURCE_PATHS_HASH_2" val="4afda54ced8d9b379aa2c4eb7a425c47633d3c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800</Words>
  <Application>Microsoft Office PowerPoint</Application>
  <PresentationFormat>Экран (4:3)</PresentationFormat>
  <Paragraphs>133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Наброски животных с натуры</vt:lpstr>
      <vt:lpstr>                    При выполнении                  задания рекомендуется  применять разные  способы рисования  и графические 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выполнения набросков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Наброски животных с натуры</dc:title>
  <dc:creator>Sveta</dc:creator>
  <cp:lastModifiedBy>STREEM</cp:lastModifiedBy>
  <cp:revision>159</cp:revision>
  <dcterms:created xsi:type="dcterms:W3CDTF">2013-11-05T15:13:20Z</dcterms:created>
  <dcterms:modified xsi:type="dcterms:W3CDTF">2023-06-20T20:13:19Z</dcterms:modified>
</cp:coreProperties>
</file>