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5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Уровень учебной мотивации обучающихся по английскому языку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мотивации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2019-2020 уч.год</c:v>
                </c:pt>
                <c:pt idx="1">
                  <c:v>2020-2021 уч.год</c:v>
                </c:pt>
                <c:pt idx="2">
                  <c:v>2021-2022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74</c:v>
                </c:pt>
                <c:pt idx="2">
                  <c:v>75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3"/>
                <c:pt idx="0">
                  <c:v>2019-2020 уч.год</c:v>
                </c:pt>
                <c:pt idx="1">
                  <c:v>2020-2021 уч.год</c:v>
                </c:pt>
                <c:pt idx="2">
                  <c:v>2021-2022 уч.год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3"/>
                <c:pt idx="0">
                  <c:v>2019-2020 уч.год</c:v>
                </c:pt>
                <c:pt idx="1">
                  <c:v>2020-2021 уч.год</c:v>
                </c:pt>
                <c:pt idx="2">
                  <c:v>2021-2022 уч.год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770336"/>
        <c:axId val="203770728"/>
      </c:barChart>
      <c:catAx>
        <c:axId val="20377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770728"/>
        <c:crosses val="autoZero"/>
        <c:auto val="1"/>
        <c:lblAlgn val="ctr"/>
        <c:lblOffset val="100"/>
        <c:noMultiLvlLbl val="0"/>
      </c:catAx>
      <c:valAx>
        <c:axId val="203770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77033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Заинтересованность учащихся предметом "Английский язык"</a:t>
            </a:r>
          </a:p>
        </c:rich>
      </c:tx>
      <c:layout>
        <c:manualLayout>
          <c:xMode val="edge"/>
          <c:yMode val="edge"/>
          <c:x val="7.8819701632644859E-2"/>
          <c:y val="2.9394882050142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56831669186592"/>
          <c:y val="0.17485750040119"/>
          <c:w val="0.6242294713160883"/>
          <c:h val="0.81534408198975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8.9096970408807319E-2"/>
                  <c:y val="0.2057641743509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489149835667351E-2"/>
                  <c:y val="-0.210663321359355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82%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572065010689605E-2"/>
                  <c:y val="0.118165882803145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равнодушен</c:v>
                </c:pt>
                <c:pt idx="1">
                  <c:v>изучаю с интересом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0.127</c:v>
                </c:pt>
                <c:pt idx="1">
                  <c:v>0.873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Уровень качества знаний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и обученности по английскому языку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913549584833251E-2"/>
          <c:y val="0.36989231029124614"/>
          <c:w val="0.76912391354231668"/>
          <c:h val="0.55582332556656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знаний,%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2019-2020 уч.год</c:v>
                </c:pt>
                <c:pt idx="1">
                  <c:v>2020-2021 уч.год</c:v>
                </c:pt>
                <c:pt idx="2">
                  <c:v>2021-2022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74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обученность,%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2019-2020 уч.год</c:v>
                </c:pt>
                <c:pt idx="1">
                  <c:v>2020-2021 уч.год</c:v>
                </c:pt>
                <c:pt idx="2">
                  <c:v>2021-2022 уч.год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763672"/>
        <c:axId val="203764064"/>
        <c:axId val="0"/>
      </c:bar3DChart>
      <c:catAx>
        <c:axId val="203763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764064"/>
        <c:crosses val="autoZero"/>
        <c:auto val="1"/>
        <c:lblAlgn val="ctr"/>
        <c:lblOffset val="100"/>
        <c:noMultiLvlLbl val="0"/>
      </c:catAx>
      <c:valAx>
        <c:axId val="20376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763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5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1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2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5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1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10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0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6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6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4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1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0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2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2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4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8BFD2C-5AF2-40F7-999E-D61CAFF481F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AF3E35-A7EB-46EC-9F27-4990B5F4C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1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5976664" cy="20882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Познавательная деятельность </a:t>
            </a:r>
            <a:r>
              <a:rPr lang="ru-RU" sz="3200" b="1" dirty="0"/>
              <a:t>на уроках английского языка </a:t>
            </a:r>
            <a:br>
              <a:rPr lang="ru-RU" sz="3200" b="1" dirty="0"/>
            </a:br>
            <a:r>
              <a:rPr lang="ru-RU" sz="3200" b="1" dirty="0"/>
              <a:t>и во внеурочное время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386104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опыта:</a:t>
            </a:r>
          </a:p>
          <a:p>
            <a:pPr algn="ctr"/>
            <a:r>
              <a:rPr lang="ru-RU" i="1" dirty="0" err="1" smtClean="0"/>
              <a:t>Хидирова</a:t>
            </a:r>
            <a:r>
              <a:rPr lang="ru-RU" i="1" dirty="0" smtClean="0"/>
              <a:t> Виктория Сергеевна, </a:t>
            </a:r>
            <a:endParaRPr lang="ru-RU" i="1" dirty="0" smtClean="0"/>
          </a:p>
          <a:p>
            <a:pPr algn="ctr"/>
            <a:r>
              <a:rPr lang="ru-RU" i="1" dirty="0" smtClean="0"/>
              <a:t>учитель английского языка</a:t>
            </a:r>
          </a:p>
          <a:p>
            <a:pPr algn="ctr"/>
            <a:r>
              <a:rPr lang="ru-RU" i="1" dirty="0" smtClean="0"/>
              <a:t>МАОУ </a:t>
            </a:r>
            <a:r>
              <a:rPr lang="ru-RU" i="1" dirty="0" smtClean="0"/>
              <a:t>СОШ </a:t>
            </a:r>
            <a:r>
              <a:rPr lang="ru-RU" i="1" dirty="0" smtClean="0"/>
              <a:t>№7 </a:t>
            </a:r>
            <a:r>
              <a:rPr lang="ru-RU" i="1" dirty="0" smtClean="0"/>
              <a:t>г. </a:t>
            </a:r>
            <a:r>
              <a:rPr lang="ru-RU" i="1" dirty="0" smtClean="0"/>
              <a:t>Когалым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48883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/>
              <a:t>        </a:t>
            </a:r>
            <a:endParaRPr lang="ru-RU" sz="3600" b="1" dirty="0" smtClean="0"/>
          </a:p>
          <a:p>
            <a:pPr algn="just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Перед </a:t>
            </a:r>
            <a:r>
              <a:rPr lang="ru-RU" sz="3600" b="1" dirty="0" smtClean="0">
                <a:solidFill>
                  <a:schemeClr val="accent2"/>
                </a:solidFill>
              </a:rPr>
              <a:t>каждым учителем стоит проблема подбора таких форм и методов обучения, которые приводили бы к достижению положительных результатов.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Ведущая педагогическая идея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9373"/>
            <a:ext cx="777686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     </a:t>
            </a:r>
            <a:endParaRPr lang="ru-RU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Совершенствование </a:t>
            </a:r>
            <a:r>
              <a:rPr lang="ru-RU" sz="3600" b="1" dirty="0" smtClean="0">
                <a:solidFill>
                  <a:schemeClr val="accent2"/>
                </a:solidFill>
              </a:rPr>
              <a:t>учебной деятельности школьников на уроках иностранного языка и в процессе внеклассной работы для развития познавательного интереса, логического мышления, формирования творческой активности учащихся.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7" y="1700808"/>
            <a:ext cx="7632849" cy="432048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endParaRPr lang="ru-RU" dirty="0" smtClean="0"/>
          </a:p>
          <a:p>
            <a:pPr algn="just"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формирование  </a:t>
            </a:r>
            <a:r>
              <a:rPr lang="ru-RU" b="1" dirty="0" smtClean="0">
                <a:solidFill>
                  <a:schemeClr val="accent2"/>
                </a:solidFill>
              </a:rPr>
              <a:t>и апробирование системы педагогической деятельности, которая поможет обучающимся успешно достичь определённого уровня овладения иностранным языком и охотно учиться в дальнейшем.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- </a:t>
            </a:r>
            <a:r>
              <a:rPr lang="ru-RU" b="1" dirty="0" smtClean="0">
                <a:solidFill>
                  <a:schemeClr val="accent2"/>
                </a:solidFill>
              </a:rPr>
              <a:t>рассмотреть особенности использования различных технологий на уроках английского языка;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- проанализировать результативность их применения. 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результативность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59312654"/>
              </p:ext>
            </p:extLst>
          </p:nvPr>
        </p:nvGraphicFramePr>
        <p:xfrm>
          <a:off x="899592" y="2420888"/>
          <a:ext cx="5105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09009848"/>
              </p:ext>
            </p:extLst>
          </p:nvPr>
        </p:nvGraphicFramePr>
        <p:xfrm>
          <a:off x="4519504" y="3717032"/>
          <a:ext cx="441878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92696"/>
            <a:ext cx="534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Позитивная динамика успеваемости обучающихся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английскому языку за последние 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43156"/>
              </p:ext>
            </p:extLst>
          </p:nvPr>
        </p:nvGraphicFramePr>
        <p:xfrm>
          <a:off x="1259632" y="1844824"/>
          <a:ext cx="6648400" cy="230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100"/>
                <a:gridCol w="1662100"/>
                <a:gridCol w="1662100"/>
                <a:gridCol w="1662100"/>
              </a:tblGrid>
              <a:tr h="916692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качества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успеваемости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</a:tr>
              <a:tr h="371769">
                <a:tc>
                  <a:txBody>
                    <a:bodyPr/>
                    <a:lstStyle/>
                    <a:p>
                      <a:r>
                        <a:rPr lang="ru-RU" dirty="0" smtClean="0"/>
                        <a:t>2019-2020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/>
                </a:tc>
              </a:tr>
              <a:tr h="371769">
                <a:tc>
                  <a:txBody>
                    <a:bodyPr/>
                    <a:lstStyle/>
                    <a:p>
                      <a:r>
                        <a:rPr lang="ru-RU" dirty="0" smtClean="0"/>
                        <a:t>2020-2021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4,6</a:t>
                      </a:r>
                      <a:endParaRPr lang="ru-RU" dirty="0"/>
                    </a:p>
                  </a:txBody>
                  <a:tcPr/>
                </a:tc>
              </a:tr>
              <a:tr h="371769">
                <a:tc>
                  <a:txBody>
                    <a:bodyPr/>
                    <a:lstStyle/>
                    <a:p>
                      <a:r>
                        <a:rPr lang="ru-RU" dirty="0" smtClean="0"/>
                        <a:t>2021-2022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57135136"/>
              </p:ext>
            </p:extLst>
          </p:nvPr>
        </p:nvGraphicFramePr>
        <p:xfrm>
          <a:off x="755576" y="764704"/>
          <a:ext cx="77048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360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endParaRPr lang="ru-RU" b="1" dirty="0" smtClean="0"/>
          </a:p>
          <a:p>
            <a:pPr>
              <a:buNone/>
            </a:pPr>
            <a:endParaRPr lang="ru-RU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Управление </a:t>
            </a:r>
            <a:r>
              <a:rPr lang="ru-RU" b="1" dirty="0" smtClean="0">
                <a:solidFill>
                  <a:schemeClr val="accent2"/>
                </a:solidFill>
              </a:rPr>
              <a:t>познавательной деятельностью с помощью использования различных форм, приёмов и методов обучения, оправдывает себя, он повышает качество знаний, продвигает ребёнка в общем развитии, помогает преодолевать трудности, создаёт благоприятные условия для лучшего взаимопонимания между учителем и обучающимися, их сотрудничества в учебном процессе.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252028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416824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236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Познавательная деятельность на уроках английского языка  и во внеурочное время</vt:lpstr>
      <vt:lpstr>Актуальность</vt:lpstr>
      <vt:lpstr>Ведущая педагогическая идея</vt:lpstr>
      <vt:lpstr>Цель:</vt:lpstr>
      <vt:lpstr>результативность</vt:lpstr>
      <vt:lpstr>Презентация PowerPoint</vt:lpstr>
      <vt:lpstr>Презентация PowerPoint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познавательной деятельности обучающихся на уроках английского языка  и во внеурочное время</dc:title>
  <dc:creator>Волкова</dc:creator>
  <cp:lastModifiedBy>Пользователь Windows</cp:lastModifiedBy>
  <cp:revision>22</cp:revision>
  <dcterms:created xsi:type="dcterms:W3CDTF">2017-02-07T07:29:35Z</dcterms:created>
  <dcterms:modified xsi:type="dcterms:W3CDTF">2022-12-29T04:50:44Z</dcterms:modified>
</cp:coreProperties>
</file>