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7" r:id="rId7"/>
    <p:sldId id="265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Уровень учебной мотивации обучающихся по английскому языку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мотивации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2014-2015 уч.год</c:v>
                </c:pt>
                <c:pt idx="1">
                  <c:v>2015-2016 уч.год</c:v>
                </c:pt>
                <c:pt idx="2">
                  <c:v>2016-2017 уч год (I полугодие)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</c:v>
                </c:pt>
                <c:pt idx="1">
                  <c:v>75</c:v>
                </c:pt>
                <c:pt idx="2">
                  <c:v>82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Лист1!$A$2:$A$5</c:f>
              <c:strCache>
                <c:ptCount val="3"/>
                <c:pt idx="0">
                  <c:v>2014-2015 уч.год</c:v>
                </c:pt>
                <c:pt idx="1">
                  <c:v>2015-2016 уч.год</c:v>
                </c:pt>
                <c:pt idx="2">
                  <c:v>2016-2017 уч год (I полугодие)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Лист1!$A$2:$A$5</c:f>
              <c:strCache>
                <c:ptCount val="3"/>
                <c:pt idx="0">
                  <c:v>2014-2015 уч.год</c:v>
                </c:pt>
                <c:pt idx="1">
                  <c:v>2015-2016 уч.год</c:v>
                </c:pt>
                <c:pt idx="2">
                  <c:v>2016-2017 уч год (I полугодие)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671232"/>
        <c:axId val="32672768"/>
      </c:barChart>
      <c:catAx>
        <c:axId val="32671232"/>
        <c:scaling>
          <c:orientation val="minMax"/>
        </c:scaling>
        <c:delete val="0"/>
        <c:axPos val="b"/>
        <c:majorTickMark val="out"/>
        <c:minorTickMark val="none"/>
        <c:tickLblPos val="nextTo"/>
        <c:crossAx val="32672768"/>
        <c:crosses val="autoZero"/>
        <c:auto val="1"/>
        <c:lblAlgn val="ctr"/>
        <c:lblOffset val="100"/>
        <c:noMultiLvlLbl val="0"/>
      </c:catAx>
      <c:valAx>
        <c:axId val="32672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671232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Заинтересованность</a:t>
            </a:r>
            <a:r>
              <a:rPr lang="ru-RU" sz="1400" baseline="0" dirty="0">
                <a:latin typeface="Times New Roman" pitchFamily="18" charset="0"/>
                <a:cs typeface="Times New Roman" pitchFamily="18" charset="0"/>
              </a:rPr>
              <a:t> учащихся предметом "Английский язык"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803538446583118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23044234855534E-2"/>
          <c:y val="0.12910052910052863"/>
          <c:w val="0.6242294713160883"/>
          <c:h val="0.815344081989751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1"/>
            <c:bubble3D val="0"/>
            <c:explosion val="25"/>
          </c:dPt>
          <c:dPt>
            <c:idx val="3"/>
            <c:bubble3D val="0"/>
            <c:explosion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82%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</a:t>
                    </a:r>
                    <a:r>
                      <a:rPr lang="ru-RU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1">
                  <c:v>изучаю с интересом</c:v>
                </c:pt>
                <c:pt idx="3">
                  <c:v>равнодушен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1">
                  <c:v>0.82399999999999995</c:v>
                </c:pt>
                <c:pt idx="3">
                  <c:v>0.17600000000000021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5">
          <a:noFill/>
        </a:ln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2726612452131956"/>
          <c:y val="0.34691691555797005"/>
          <c:w val="0.25075581945699377"/>
          <c:h val="0.16457733731559424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Уровень качества знаний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и обученности по английскому языку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знаний,%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2014-2015 уч.год</c:v>
                </c:pt>
                <c:pt idx="1">
                  <c:v>2015-2016 уч.год</c:v>
                </c:pt>
                <c:pt idx="2">
                  <c:v>2016-2017 уч.год (I полугодие)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1">
                  <c:v>63.3</c:v>
                </c:pt>
                <c:pt idx="2">
                  <c:v>63.4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обученность,%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2014-2015 уч.год</c:v>
                </c:pt>
                <c:pt idx="1">
                  <c:v>2015-2016 уч.год</c:v>
                </c:pt>
                <c:pt idx="2">
                  <c:v>2016-2017 уч.год (I полугодие)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352384"/>
        <c:axId val="36353920"/>
        <c:axId val="0"/>
      </c:bar3DChart>
      <c:catAx>
        <c:axId val="36352384"/>
        <c:scaling>
          <c:orientation val="minMax"/>
        </c:scaling>
        <c:delete val="0"/>
        <c:axPos val="b"/>
        <c:majorTickMark val="out"/>
        <c:minorTickMark val="none"/>
        <c:tickLblPos val="nextTo"/>
        <c:crossAx val="36353920"/>
        <c:crosses val="autoZero"/>
        <c:auto val="1"/>
        <c:lblAlgn val="ctr"/>
        <c:lblOffset val="100"/>
        <c:noMultiLvlLbl val="0"/>
      </c:catAx>
      <c:valAx>
        <c:axId val="36353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52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8BFD2C-5AF2-40F7-999E-D61CAFF481FE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AF3E35-A7EB-46EC-9F27-4990B5F4C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Активизация познавательной деятельности обучающихся на уроках английского языка </a:t>
            </a:r>
            <a:br>
              <a:rPr lang="ru-RU" b="1" dirty="0" smtClean="0"/>
            </a:br>
            <a:r>
              <a:rPr lang="ru-RU" b="1" dirty="0" smtClean="0"/>
              <a:t>и во внеурочное время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3861048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Автор опыта:</a:t>
            </a:r>
          </a:p>
          <a:p>
            <a:pPr algn="ctr"/>
            <a:r>
              <a:rPr lang="ru-RU" i="1" dirty="0" err="1" smtClean="0"/>
              <a:t>Мелдова</a:t>
            </a:r>
            <a:r>
              <a:rPr lang="ru-RU" i="1" dirty="0" smtClean="0"/>
              <a:t> Марина Николаевна, </a:t>
            </a:r>
          </a:p>
          <a:p>
            <a:pPr algn="ctr"/>
            <a:r>
              <a:rPr lang="ru-RU" i="1" dirty="0" smtClean="0"/>
              <a:t>учитель английского языка</a:t>
            </a:r>
          </a:p>
          <a:p>
            <a:pPr algn="ctr"/>
            <a:r>
              <a:rPr lang="ru-RU" i="1" dirty="0" smtClean="0"/>
              <a:t>МБОУ СОШ №1 г. </a:t>
            </a:r>
            <a:r>
              <a:rPr lang="ru-RU" i="1" smtClean="0"/>
              <a:t>Вытегры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9964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/>
              <a:t>        </a:t>
            </a:r>
            <a:r>
              <a:rPr lang="ru-RU" sz="3600" b="1" dirty="0" smtClean="0">
                <a:solidFill>
                  <a:schemeClr val="accent2"/>
                </a:solidFill>
              </a:rPr>
              <a:t>Перед каждым учителем стоит проблема подбора таких форм и методов обучения, которые приводили бы к достижению положительных результатов.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Ведущая педагогическая идея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4436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</a:t>
            </a:r>
            <a:r>
              <a:rPr lang="ru-RU" sz="3600" b="1" dirty="0" smtClean="0">
                <a:solidFill>
                  <a:schemeClr val="accent2"/>
                </a:solidFill>
              </a:rPr>
              <a:t>Совершенствование учебной деятельности школьников на уроках иностранного языка и в процессе внеклассной работы для развития познавательного интереса, логического мышления, формирования творческой активности учащихся.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2"/>
                </a:solidFill>
              </a:rPr>
              <a:t>формирование  и апробирование системы педагогической деятельности, которая поможет обучающимся успешно достичь определённого уровня овладения иностранным языком и охотно учиться в дальнейшем.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/>
                </a:solidFill>
              </a:rPr>
              <a:t>- </a:t>
            </a:r>
            <a:r>
              <a:rPr lang="ru-RU" b="1" dirty="0" smtClean="0">
                <a:solidFill>
                  <a:schemeClr val="accent2"/>
                </a:solidFill>
              </a:rPr>
              <a:t>рассмотреть особенности использования различных технологий на уроках английского языка;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   - проанализировать результативность их применения. 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результативность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484784"/>
          <a:ext cx="5105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3573016"/>
          <a:ext cx="441878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692696"/>
            <a:ext cx="5345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Позитивная динамика успеваемости обучающихся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 английскому языку за последние годы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632" y="1844824"/>
          <a:ext cx="6648400" cy="2300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00"/>
                <a:gridCol w="1662100"/>
                <a:gridCol w="1662100"/>
                <a:gridCol w="1662100"/>
              </a:tblGrid>
              <a:tr h="916692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качества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успеваемости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1769">
                <a:tc>
                  <a:txBody>
                    <a:bodyPr/>
                    <a:lstStyle/>
                    <a:p>
                      <a:r>
                        <a:rPr lang="ru-RU" dirty="0" smtClean="0"/>
                        <a:t>2014-2015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3,7</a:t>
                      </a:r>
                      <a:endParaRPr lang="ru-RU" dirty="0"/>
                    </a:p>
                  </a:txBody>
                  <a:tcPr/>
                </a:tc>
              </a:tr>
              <a:tr h="371769">
                <a:tc>
                  <a:txBody>
                    <a:bodyPr/>
                    <a:lstStyle/>
                    <a:p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/>
                </a:tc>
              </a:tr>
              <a:tr h="371769">
                <a:tc>
                  <a:txBody>
                    <a:bodyPr/>
                    <a:lstStyle/>
                    <a:p>
                      <a:r>
                        <a:rPr lang="ru-RU" dirty="0" smtClean="0"/>
                        <a:t>2016-2017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полугодие)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755576" y="764704"/>
          <a:ext cx="770485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3602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  </a:t>
            </a:r>
            <a:r>
              <a:rPr lang="ru-RU" b="1" dirty="0" smtClean="0">
                <a:solidFill>
                  <a:schemeClr val="accent2"/>
                </a:solidFill>
              </a:rPr>
              <a:t>Управление познавательной деятельностью с помощью использования различных форм, приёмов и методов обучения, оправдывает себя, он повышает качество знаний, продвигает ребёнка в общем развитии, помогает преодолевать трудности, создаёт благоприятные условия для лучшего взаимопонимания между учителем и обучающимися, их сотрудничества в учебном процессе.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686800" cy="252028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242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Активизация познавательной деятельности обучающихся на уроках английского языка  и во внеурочное время</vt:lpstr>
      <vt:lpstr>Актуальность</vt:lpstr>
      <vt:lpstr>Ведущая педагогическая идея</vt:lpstr>
      <vt:lpstr>Цель:</vt:lpstr>
      <vt:lpstr>результативность</vt:lpstr>
      <vt:lpstr>Презентация PowerPoint</vt:lpstr>
      <vt:lpstr>Презентация PowerPoint</vt:lpstr>
      <vt:lpstr>Вывод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познавательной деятельности обучающихся на уроках английского языка  и во внеурочное время</dc:title>
  <dc:creator>Волкова</dc:creator>
  <cp:lastModifiedBy>Ангелина</cp:lastModifiedBy>
  <cp:revision>18</cp:revision>
  <dcterms:created xsi:type="dcterms:W3CDTF">2017-02-07T07:29:35Z</dcterms:created>
  <dcterms:modified xsi:type="dcterms:W3CDTF">2020-04-15T13:03:17Z</dcterms:modified>
</cp:coreProperties>
</file>