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4" r:id="rId6"/>
    <p:sldId id="267" r:id="rId7"/>
    <p:sldId id="265" r:id="rId8"/>
    <p:sldId id="269" r:id="rId9"/>
    <p:sldId id="270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89" autoAdjust="0"/>
  </p:normalViewPr>
  <p:slideViewPr>
    <p:cSldViewPr>
      <p:cViewPr>
        <p:scale>
          <a:sx n="100" d="100"/>
          <a:sy n="100" d="100"/>
        </p:scale>
        <p:origin x="-1944" y="-3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400">
                <a:latin typeface="Times New Roman" pitchFamily="18" charset="0"/>
                <a:cs typeface="Times New Roman" pitchFamily="18" charset="0"/>
              </a:rPr>
              <a:t>Уровень учебной мотивации обучающихся по английскому языку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уровень мотивации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3"/>
                <c:pt idx="0">
                  <c:v>2014-2015 уч.год</c:v>
                </c:pt>
                <c:pt idx="1">
                  <c:v>2015-2016 уч.год</c:v>
                </c:pt>
                <c:pt idx="2">
                  <c:v>2016-2017 уч год (I полугодие)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61</c:v>
                </c:pt>
                <c:pt idx="1">
                  <c:v>75</c:v>
                </c:pt>
                <c:pt idx="2">
                  <c:v>82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invertIfNegative val="0"/>
          <c:dLbls>
            <c:delete val="1"/>
          </c:dLbls>
          <c:cat>
            <c:strRef>
              <c:f>Лист1!$A$2:$A$5</c:f>
              <c:strCache>
                <c:ptCount val="3"/>
                <c:pt idx="0">
                  <c:v>2014-2015 уч.год</c:v>
                </c:pt>
                <c:pt idx="1">
                  <c:v>2015-2016 уч.год</c:v>
                </c:pt>
                <c:pt idx="2">
                  <c:v>2016-2017 уч год (I полугодие)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invertIfNegative val="0"/>
          <c:dLbls>
            <c:delete val="1"/>
          </c:dLbls>
          <c:cat>
            <c:strRef>
              <c:f>Лист1!$A$2:$A$5</c:f>
              <c:strCache>
                <c:ptCount val="3"/>
                <c:pt idx="0">
                  <c:v>2014-2015 уч.год</c:v>
                </c:pt>
                <c:pt idx="1">
                  <c:v>2015-2016 уч.год</c:v>
                </c:pt>
                <c:pt idx="2">
                  <c:v>2016-2017 уч год (I полугодие)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32671232"/>
        <c:axId val="32672768"/>
      </c:barChart>
      <c:catAx>
        <c:axId val="32671232"/>
        <c:scaling>
          <c:orientation val="minMax"/>
        </c:scaling>
        <c:delete val="0"/>
        <c:axPos val="b"/>
        <c:majorTickMark val="out"/>
        <c:minorTickMark val="none"/>
        <c:tickLblPos val="nextTo"/>
        <c:crossAx val="32672768"/>
        <c:crosses val="autoZero"/>
        <c:auto val="1"/>
        <c:lblAlgn val="ctr"/>
        <c:lblOffset val="100"/>
        <c:noMultiLvlLbl val="0"/>
      </c:catAx>
      <c:valAx>
        <c:axId val="326727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2671232"/>
        <c:crosses val="autoZero"/>
        <c:crossBetween val="between"/>
      </c:valAx>
    </c:plotArea>
    <c:legend>
      <c:legendPos val="r"/>
      <c:legendEntry>
        <c:idx val="1"/>
        <c:delete val="1"/>
      </c:legendEntry>
      <c:legendEntry>
        <c:idx val="2"/>
        <c:delete val="1"/>
      </c:legendEntry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Заинтересованность</a:t>
            </a:r>
            <a:r>
              <a:rPr lang="ru-RU" sz="1400" baseline="0" dirty="0">
                <a:latin typeface="Times New Roman" pitchFamily="18" charset="0"/>
                <a:cs typeface="Times New Roman" pitchFamily="18" charset="0"/>
              </a:rPr>
              <a:t> учащихся предметом "Английский язык"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18803538446583118"/>
          <c:y val="0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8723044234855534E-2"/>
          <c:y val="0.12910052910052863"/>
          <c:w val="0.6242294713160883"/>
          <c:h val="0.8153440819897512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5"/>
          <c:dPt>
            <c:idx val="1"/>
            <c:bubble3D val="0"/>
            <c:explosion val="25"/>
          </c:dPt>
          <c:dPt>
            <c:idx val="3"/>
            <c:bubble3D val="0"/>
            <c:explosion val="0"/>
          </c:dPt>
          <c:dLbls>
            <c:dLbl>
              <c:idx val="1"/>
              <c:layout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/>
                      <a:t>82%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/>
                      <a:t>1</a:t>
                    </a:r>
                    <a:r>
                      <a:rPr lang="ru-RU"/>
                      <a:t>8</a:t>
                    </a:r>
                    <a:r>
                      <a:rPr lang="en-US"/>
                      <a:t>%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Лист1!$A$2:$A$5</c:f>
              <c:strCache>
                <c:ptCount val="4"/>
                <c:pt idx="1">
                  <c:v>изучаю с интересом</c:v>
                </c:pt>
                <c:pt idx="3">
                  <c:v>равнодушен</c:v>
                </c:pt>
              </c:strCache>
            </c:strRef>
          </c:cat>
          <c:val>
            <c:numRef>
              <c:f>Лист1!$B$2:$B$5</c:f>
              <c:numCache>
                <c:formatCode>0.00%</c:formatCode>
                <c:ptCount val="4"/>
                <c:pt idx="1">
                  <c:v>0.82399999999999995</c:v>
                </c:pt>
                <c:pt idx="3">
                  <c:v>0.17600000000000021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395">
          <a:noFill/>
        </a:ln>
      </c:spPr>
    </c:plotArea>
    <c:legend>
      <c:legendPos val="r"/>
      <c:legendEntry>
        <c:idx val="0"/>
        <c:delete val="1"/>
      </c:legendEntry>
      <c:legendEntry>
        <c:idx val="2"/>
        <c:delete val="1"/>
      </c:legendEntry>
      <c:layout>
        <c:manualLayout>
          <c:xMode val="edge"/>
          <c:yMode val="edge"/>
          <c:x val="0.72726612452131956"/>
          <c:y val="0.34691691555797005"/>
          <c:w val="0.25075581945699377"/>
          <c:h val="0.16457733731559424"/>
        </c:manualLayout>
      </c:layout>
      <c:overlay val="0"/>
    </c:legend>
    <c:plotVisOnly val="1"/>
    <c:dispBlanksAs val="zero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400">
                <a:latin typeface="Times New Roman" pitchFamily="18" charset="0"/>
                <a:cs typeface="Times New Roman" pitchFamily="18" charset="0"/>
              </a:rPr>
              <a:t>Уровень качества знаний</a:t>
            </a:r>
            <a:r>
              <a:rPr lang="ru-RU" sz="1400" baseline="0">
                <a:latin typeface="Times New Roman" pitchFamily="18" charset="0"/>
                <a:cs typeface="Times New Roman" pitchFamily="18" charset="0"/>
              </a:rPr>
              <a:t> и обученности по английскому языку</a:t>
            </a:r>
            <a:endParaRPr lang="ru-RU" sz="1400">
              <a:latin typeface="Times New Roman" pitchFamily="18" charset="0"/>
              <a:cs typeface="Times New Roman" pitchFamily="18" charset="0"/>
            </a:endParaRP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качество знаний,%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3"/>
                <c:pt idx="0">
                  <c:v>2014-2015 уч.год</c:v>
                </c:pt>
                <c:pt idx="1">
                  <c:v>2015-2016 уч.год</c:v>
                </c:pt>
                <c:pt idx="2">
                  <c:v>2016-2017 уч.год (I полугодие)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51</c:v>
                </c:pt>
                <c:pt idx="1">
                  <c:v>63.3</c:v>
                </c:pt>
                <c:pt idx="2">
                  <c:v>63.4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обученность,%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3"/>
                <c:pt idx="0">
                  <c:v>2014-2015 уч.год</c:v>
                </c:pt>
                <c:pt idx="1">
                  <c:v>2015-2016 уч.год</c:v>
                </c:pt>
                <c:pt idx="2">
                  <c:v>2016-2017 уч.год (I полугодие)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6352384"/>
        <c:axId val="36353920"/>
        <c:axId val="0"/>
      </c:bar3DChart>
      <c:catAx>
        <c:axId val="36352384"/>
        <c:scaling>
          <c:orientation val="minMax"/>
        </c:scaling>
        <c:delete val="0"/>
        <c:axPos val="b"/>
        <c:majorTickMark val="out"/>
        <c:minorTickMark val="none"/>
        <c:tickLblPos val="nextTo"/>
        <c:crossAx val="36353920"/>
        <c:crosses val="autoZero"/>
        <c:auto val="1"/>
        <c:lblAlgn val="ctr"/>
        <c:lblOffset val="100"/>
        <c:noMultiLvlLbl val="0"/>
      </c:catAx>
      <c:valAx>
        <c:axId val="363539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635238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BFD2C-5AF2-40F7-999E-D61CAFF481FE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7AF3E35-A7EB-46EC-9F27-4990B5F4C0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BFD2C-5AF2-40F7-999E-D61CAFF481FE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F3E35-A7EB-46EC-9F27-4990B5F4C0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BFD2C-5AF2-40F7-999E-D61CAFF481FE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F3E35-A7EB-46EC-9F27-4990B5F4C0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BFD2C-5AF2-40F7-999E-D61CAFF481FE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7AF3E35-A7EB-46EC-9F27-4990B5F4C0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BFD2C-5AF2-40F7-999E-D61CAFF481FE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F3E35-A7EB-46EC-9F27-4990B5F4C0D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BFD2C-5AF2-40F7-999E-D61CAFF481FE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F3E35-A7EB-46EC-9F27-4990B5F4C0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BFD2C-5AF2-40F7-999E-D61CAFF481FE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7AF3E35-A7EB-46EC-9F27-4990B5F4C0D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BFD2C-5AF2-40F7-999E-D61CAFF481FE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F3E35-A7EB-46EC-9F27-4990B5F4C0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BFD2C-5AF2-40F7-999E-D61CAFF481FE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F3E35-A7EB-46EC-9F27-4990B5F4C0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BFD2C-5AF2-40F7-999E-D61CAFF481FE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F3E35-A7EB-46EC-9F27-4990B5F4C0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BFD2C-5AF2-40F7-999E-D61CAFF481FE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F3E35-A7EB-46EC-9F27-4990B5F4C0D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18BFD2C-5AF2-40F7-999E-D61CAFF481FE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7AF3E35-A7EB-46EC-9F27-4990B5F4C0D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1196752"/>
            <a:ext cx="7406640" cy="147218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Активизация познавательной деятельности обучающихся на уроках английского языка </a:t>
            </a:r>
            <a:br>
              <a:rPr lang="ru-RU" b="1" dirty="0" smtClean="0"/>
            </a:br>
            <a:r>
              <a:rPr lang="ru-RU" b="1" dirty="0" smtClean="0"/>
              <a:t>и во внеурочное время</a:t>
            </a:r>
            <a:endParaRPr lang="ru-RU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427984" y="3861048"/>
            <a:ext cx="44644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Автор опыта:</a:t>
            </a:r>
          </a:p>
          <a:p>
            <a:pPr algn="ctr"/>
            <a:r>
              <a:rPr lang="ru-RU" i="1" dirty="0" err="1" smtClean="0"/>
              <a:t>Мелдова</a:t>
            </a:r>
            <a:r>
              <a:rPr lang="ru-RU" i="1" dirty="0" smtClean="0"/>
              <a:t> Марина Николаевна, </a:t>
            </a:r>
          </a:p>
          <a:p>
            <a:pPr algn="ctr"/>
            <a:r>
              <a:rPr lang="ru-RU" i="1" dirty="0" smtClean="0"/>
              <a:t>учитель английского языка</a:t>
            </a:r>
          </a:p>
          <a:p>
            <a:pPr algn="ctr"/>
            <a:r>
              <a:rPr lang="ru-RU" i="1" dirty="0" smtClean="0"/>
              <a:t>МБОУ СОШ №1 г. </a:t>
            </a:r>
            <a:r>
              <a:rPr lang="ru-RU" i="1" smtClean="0"/>
              <a:t>Вытегры</a:t>
            </a:r>
            <a:endParaRPr lang="ru-RU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Актуальность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556792"/>
            <a:ext cx="8299648" cy="45259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3600" b="1" dirty="0" smtClean="0"/>
              <a:t>        </a:t>
            </a:r>
            <a:r>
              <a:rPr lang="ru-RU" sz="3600" b="1" dirty="0" smtClean="0">
                <a:solidFill>
                  <a:schemeClr val="accent2"/>
                </a:solidFill>
              </a:rPr>
              <a:t>Перед каждым учителем стоит проблема подбора таких форм и методов обучения, которые приводили бы к достижению положительных результатов.</a:t>
            </a:r>
            <a:endParaRPr lang="ru-RU" sz="36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Ведущая педагогическая идея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443664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solidFill>
                  <a:schemeClr val="accent2"/>
                </a:solidFill>
              </a:rPr>
              <a:t>      </a:t>
            </a:r>
            <a:r>
              <a:rPr lang="ru-RU" sz="3600" b="1" dirty="0" smtClean="0">
                <a:solidFill>
                  <a:schemeClr val="accent2"/>
                </a:solidFill>
              </a:rPr>
              <a:t>Совершенствование учебной деятельности школьников на уроках иностранного языка и в процессе внеклассной работы для развития познавательного интереса, логического мышления, формирования творческой активности учащихся.</a:t>
            </a:r>
            <a:endParaRPr lang="ru-RU" sz="36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Цель: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12776"/>
            <a:ext cx="8686800" cy="4525963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dirty="0" smtClean="0"/>
              <a:t>    </a:t>
            </a:r>
            <a:r>
              <a:rPr lang="ru-RU" b="1" dirty="0" smtClean="0">
                <a:solidFill>
                  <a:schemeClr val="accent2"/>
                </a:solidFill>
              </a:rPr>
              <a:t>формирование  и апробирование системы педагогической деятельности, которая поможет обучающимся успешно достичь определённого уровня овладения иностранным языком и охотно учиться в дальнейшем.</a:t>
            </a:r>
          </a:p>
          <a:p>
            <a:pPr algn="just">
              <a:buNone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Задачи:</a:t>
            </a:r>
          </a:p>
          <a:p>
            <a:pPr algn="just"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  </a:t>
            </a:r>
            <a:r>
              <a:rPr lang="ru-RU" dirty="0" smtClean="0">
                <a:solidFill>
                  <a:schemeClr val="accent2"/>
                </a:solidFill>
              </a:rPr>
              <a:t>- </a:t>
            </a:r>
            <a:r>
              <a:rPr lang="ru-RU" b="1" dirty="0" smtClean="0">
                <a:solidFill>
                  <a:schemeClr val="accent2"/>
                </a:solidFill>
              </a:rPr>
              <a:t>рассмотреть особенности использования различных технологий на уроках английского языка;</a:t>
            </a:r>
          </a:p>
          <a:p>
            <a:pPr algn="just">
              <a:buNone/>
            </a:pPr>
            <a:r>
              <a:rPr lang="ru-RU" b="1" dirty="0" smtClean="0">
                <a:solidFill>
                  <a:schemeClr val="accent2"/>
                </a:solidFill>
              </a:rPr>
              <a:t>   - проанализировать результативность их применения. </a:t>
            </a:r>
            <a:endParaRPr lang="ru-RU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результативность</a:t>
            </a:r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395536" y="1484784"/>
          <a:ext cx="51054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/>
        </p:nvGraphicFramePr>
        <p:xfrm>
          <a:off x="4572000" y="3573016"/>
          <a:ext cx="4418781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7704" y="692696"/>
            <a:ext cx="53452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Позитивная динамика успеваемости обучающихся </a:t>
            </a:r>
          </a:p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по английскому языку за последние годы 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259632" y="1844824"/>
          <a:ext cx="6648400" cy="23003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2100"/>
                <a:gridCol w="1662100"/>
                <a:gridCol w="1662100"/>
                <a:gridCol w="1662100"/>
              </a:tblGrid>
              <a:tr h="916692">
                <a:tc>
                  <a:txBody>
                    <a:bodyPr/>
                    <a:lstStyle/>
                    <a:p>
                      <a:r>
                        <a:rPr lang="ru-RU" dirty="0" smtClean="0"/>
                        <a:t>Учебный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% качества знаний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% успеваемости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Средний балл</a:t>
                      </a:r>
                      <a:endParaRPr lang="ru-RU" dirty="0"/>
                    </a:p>
                  </a:txBody>
                  <a:tcPr/>
                </a:tc>
              </a:tr>
              <a:tr h="371769">
                <a:tc>
                  <a:txBody>
                    <a:bodyPr/>
                    <a:lstStyle/>
                    <a:p>
                      <a:r>
                        <a:rPr lang="ru-RU" dirty="0" smtClean="0"/>
                        <a:t>2014-2015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3,7</a:t>
                      </a:r>
                      <a:endParaRPr lang="ru-RU" dirty="0"/>
                    </a:p>
                  </a:txBody>
                  <a:tcPr/>
                </a:tc>
              </a:tr>
              <a:tr h="371769">
                <a:tc>
                  <a:txBody>
                    <a:bodyPr/>
                    <a:lstStyle/>
                    <a:p>
                      <a:r>
                        <a:rPr lang="ru-RU" dirty="0" smtClean="0"/>
                        <a:t>2015-2016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63,3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4,0</a:t>
                      </a:r>
                      <a:endParaRPr lang="ru-RU" dirty="0"/>
                    </a:p>
                  </a:txBody>
                  <a:tcPr/>
                </a:tc>
              </a:tr>
              <a:tr h="371769">
                <a:tc>
                  <a:txBody>
                    <a:bodyPr/>
                    <a:lstStyle/>
                    <a:p>
                      <a:r>
                        <a:rPr lang="ru-RU" dirty="0" smtClean="0"/>
                        <a:t>2016-2017</a:t>
                      </a:r>
                    </a:p>
                    <a:p>
                      <a:r>
                        <a:rPr lang="ru-RU" dirty="0" smtClean="0"/>
                        <a:t>(</a:t>
                      </a:r>
                      <a:r>
                        <a:rPr lang="en-US" dirty="0" smtClean="0"/>
                        <a:t>I</a:t>
                      </a:r>
                      <a:r>
                        <a:rPr lang="ru-RU" dirty="0" smtClean="0"/>
                        <a:t> полугодие)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63,4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4,0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/>
        </p:nvGraphicFramePr>
        <p:xfrm>
          <a:off x="755576" y="764704"/>
          <a:ext cx="7704856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Вывод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484784"/>
            <a:ext cx="8236024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 smtClean="0"/>
              <a:t>       </a:t>
            </a:r>
            <a:r>
              <a:rPr lang="ru-RU" b="1" dirty="0" smtClean="0">
                <a:solidFill>
                  <a:schemeClr val="accent2"/>
                </a:solidFill>
              </a:rPr>
              <a:t>Управление познавательной деятельностью с помощью использования различных форм, приёмов и методов обучения, оправдывает себя, он повышает качество знаний, продвигает ребёнка в общем развитии, помогает преодолевать трудности, создаёт благоприятные условия для лучшего взаимопонимания между учителем и обучающимися, их сотрудничества в учебном процессе.</a:t>
            </a:r>
            <a:endParaRPr lang="ru-RU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700808"/>
            <a:ext cx="8686800" cy="2520280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/>
              <a:t>Спасибо за внимание!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109</TotalTime>
  <Words>242</Words>
  <Application>Microsoft Office PowerPoint</Application>
  <PresentationFormat>Экран (4:3)</PresentationFormat>
  <Paragraphs>42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Трек</vt:lpstr>
      <vt:lpstr>Активизация познавательной деятельности обучающихся на уроках английского языка  и во внеурочное время</vt:lpstr>
      <vt:lpstr>Актуальность</vt:lpstr>
      <vt:lpstr>Ведущая педагогическая идея</vt:lpstr>
      <vt:lpstr>Цель:</vt:lpstr>
      <vt:lpstr>результативность</vt:lpstr>
      <vt:lpstr>Презентация PowerPoint</vt:lpstr>
      <vt:lpstr>Презентация PowerPoint</vt:lpstr>
      <vt:lpstr>Вывод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Активизация познавательной деятельности обучающихся на уроках английского языка  и во внеурочное время</dc:title>
  <dc:creator>Волкова</dc:creator>
  <cp:lastModifiedBy>Ангелина</cp:lastModifiedBy>
  <cp:revision>18</cp:revision>
  <dcterms:created xsi:type="dcterms:W3CDTF">2017-02-07T07:29:35Z</dcterms:created>
  <dcterms:modified xsi:type="dcterms:W3CDTF">2020-04-15T13:03:17Z</dcterms:modified>
</cp:coreProperties>
</file>