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25" r:id="rId2"/>
    <p:sldId id="626" r:id="rId3"/>
    <p:sldId id="628" r:id="rId4"/>
    <p:sldId id="631" r:id="rId5"/>
    <p:sldId id="632" r:id="rId6"/>
    <p:sldId id="615" r:id="rId7"/>
    <p:sldId id="649" r:id="rId8"/>
    <p:sldId id="650" r:id="rId9"/>
    <p:sldId id="651" r:id="rId10"/>
    <p:sldId id="652" r:id="rId11"/>
    <p:sldId id="653" r:id="rId12"/>
    <p:sldId id="654" r:id="rId13"/>
    <p:sldId id="655" r:id="rId14"/>
    <p:sldId id="643" r:id="rId15"/>
    <p:sldId id="644" r:id="rId16"/>
    <p:sldId id="645" r:id="rId17"/>
    <p:sldId id="647" r:id="rId18"/>
    <p:sldId id="646" r:id="rId19"/>
    <p:sldId id="648" r:id="rId20"/>
    <p:sldId id="637" r:id="rId21"/>
    <p:sldId id="642" r:id="rId22"/>
  </p:sldIdLst>
  <p:sldSz cx="12192000" cy="6858000"/>
  <p:notesSz cx="6805613" cy="99441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3" pos="347" userDrawn="1">
          <p15:clr>
            <a:srgbClr val="A4A3A4"/>
          </p15:clr>
        </p15:guide>
        <p15:guide id="5" pos="7650" userDrawn="1">
          <p15:clr>
            <a:srgbClr val="A4A3A4"/>
          </p15:clr>
        </p15:guide>
        <p15:guide id="6" orient="horz" pos="1200" userDrawn="1">
          <p15:clr>
            <a:srgbClr val="A4A3A4"/>
          </p15:clr>
        </p15:guide>
        <p15:guide id="7" pos="69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4214"/>
    <a:srgbClr val="EAB200"/>
    <a:srgbClr val="ED7D31"/>
    <a:srgbClr val="2F5597"/>
    <a:srgbClr val="FFD966"/>
    <a:srgbClr val="00B0F0"/>
    <a:srgbClr val="FF99CC"/>
    <a:srgbClr val="00B050"/>
    <a:srgbClr val="B1BDF1"/>
    <a:srgbClr val="95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7" autoAdjust="0"/>
    <p:restoredTop sz="96296" autoAdjust="0"/>
  </p:normalViewPr>
  <p:slideViewPr>
    <p:cSldViewPr snapToGrid="0">
      <p:cViewPr varScale="1">
        <p:scale>
          <a:sx n="88" d="100"/>
          <a:sy n="88" d="100"/>
        </p:scale>
        <p:origin x="96" y="678"/>
      </p:cViewPr>
      <p:guideLst>
        <p:guide orient="horz" pos="890"/>
        <p:guide pos="347"/>
        <p:guide pos="7650"/>
        <p:guide orient="horz" pos="1200"/>
        <p:guide pos="69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384"/>
    </p:cViewPr>
  </p:sorterViewPr>
  <p:notesViewPr>
    <p:cSldViewPr snapToGrid="0">
      <p:cViewPr>
        <p:scale>
          <a:sx n="130" d="100"/>
          <a:sy n="130" d="100"/>
        </p:scale>
        <p:origin x="192" y="-4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43-4495-A287-D7A469FBD0FE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43-4495-A287-D7A469FBD0FE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543-4495-A287-D7A469FBD0FE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543-4495-A287-D7A469FBD0FE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543-4495-A287-D7A469FBD0FE}"/>
              </c:ext>
            </c:extLst>
          </c:dPt>
          <c:val>
            <c:numRef>
              <c:f>Лист1!$N$13:$N$17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543-4495-A287-D7A469FBD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1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A5FDA-3ABD-4F5A-A8E1-3EACD844AA0E}" type="datetime1">
              <a:rPr lang="ru-RU" smtClean="0"/>
              <a:t>вс 31.10.21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21B72-D5D6-4B25-81DB-AB85CA740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868871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r>
              <a:rPr lang="ru-RU"/>
              <a:t>1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EAABCD87-94AF-4B5B-BAF1-F5284FE899C7}" type="datetime1">
              <a:rPr lang="ru-RU" smtClean="0"/>
              <a:t>вс 31.10.21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3" y="4785598"/>
            <a:ext cx="5444490" cy="391548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447256E-483B-4BC1-BFF8-D2418426C5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70089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834F1D5-33B3-480A-A4E8-311841A67364}" type="datetime1">
              <a:rPr lang="ru-RU" smtClean="0"/>
              <a:t>вс 31.10.21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888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sz="1200" dirty="0"/>
              <a:t>Как известно, реализация проекта «Современная школа» предполагает внедрение </a:t>
            </a:r>
            <a:r>
              <a:rPr lang="ru-RU" sz="1200" b="1" dirty="0"/>
              <a:t>новых методов и образовательных технологий</a:t>
            </a:r>
            <a:r>
              <a:rPr lang="ru-RU" sz="1200" dirty="0"/>
              <a:t> – педагогических и информационных, – которые способствуют: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вовлечению учащихся в учебный процесс, повышению их мотивации,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получению прочных базовых знаний и умений,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формированию умения применять полученные знания в жизни на благо обществу.</a:t>
            </a:r>
          </a:p>
          <a:p>
            <a:pPr indent="287970"/>
            <a:r>
              <a:rPr lang="ru-RU" sz="1200" dirty="0"/>
              <a:t>Иными словами, современная школа – это такая школа, в которой широко используются </a:t>
            </a:r>
            <a:r>
              <a:rPr lang="ru-RU" sz="1200" b="1" dirty="0"/>
              <a:t>практики развивающего обучения: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создание учебных ситуаций, </a:t>
            </a:r>
            <a:r>
              <a:rPr lang="ru-RU" sz="1200" i="1" dirty="0"/>
              <a:t>инициирующих</a:t>
            </a:r>
            <a:r>
              <a:rPr lang="ru-RU" sz="1200" dirty="0"/>
              <a:t> учебную деятельность учащихся, </a:t>
            </a:r>
            <a:r>
              <a:rPr lang="ru-RU" sz="1200" i="1" dirty="0"/>
              <a:t>мотивирующих</a:t>
            </a:r>
            <a:r>
              <a:rPr lang="ru-RU" sz="1200" dirty="0"/>
              <a:t> их на учебную деятельность;</a:t>
            </a:r>
            <a:endParaRPr lang="ru-RU" sz="1200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учение в общении</a:t>
            </a:r>
            <a:r>
              <a:rPr lang="ru-RU" sz="1200" dirty="0"/>
              <a:t> (</a:t>
            </a:r>
            <a:r>
              <a:rPr lang="ru-RU" sz="1200" i="1" dirty="0"/>
              <a:t>учебное сотрудничество), </a:t>
            </a:r>
            <a:r>
              <a:rPr lang="ru-RU" sz="1200" i="0" dirty="0"/>
              <a:t>задания на работу в парах и малых группах;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поисковая активность </a:t>
            </a:r>
            <a:r>
              <a:rPr lang="ru-RU" sz="1200" dirty="0"/>
              <a:t>– задания поискового характера, учебные исследования, проекты;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оценочная самостоятельность </a:t>
            </a:r>
            <a:r>
              <a:rPr lang="ru-RU" sz="1200" dirty="0"/>
              <a:t>школьников, задания на само- и взаимооценку.</a:t>
            </a:r>
          </a:p>
          <a:p>
            <a:pPr indent="287970"/>
            <a:r>
              <a:rPr lang="ru-RU" sz="1200" dirty="0"/>
              <a:t>Все эти практики широко</a:t>
            </a:r>
            <a:r>
              <a:rPr lang="ru-RU" sz="1200" baseline="0" dirty="0"/>
              <a:t> представлены в учебниках «Просвещения».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C303744-75B1-4822-B334-F398EF5941A4}" type="datetime1">
              <a:rPr lang="ru-RU" smtClean="0"/>
              <a:t>вс 31.10.21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41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73B6565E-B334-4A64-BADA-C56DA8B59DDC}" type="datetime1">
              <a:rPr lang="ru-RU" smtClean="0"/>
              <a:t>вс 31.10.21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724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60B212FF-64EE-4B1E-93F4-6D09F2028D59}" type="datetime1">
              <a:rPr lang="ru-RU" smtClean="0"/>
              <a:t>вс 31.10.21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930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4455C514-E899-479F-879B-9AF287D8C535}" type="datetime1">
              <a:rPr lang="ru-RU" smtClean="0"/>
              <a:t>вс 31.10.21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42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 defTabSz="914306">
              <a:defRPr/>
            </a:pPr>
            <a:r>
              <a:rPr lang="ru-RU" dirty="0"/>
              <a:t>Издательством выпущен курс «Основы финансовой грамотности» коллектива авторов</a:t>
            </a:r>
            <a:r>
              <a:rPr lang="ru-RU" baseline="0" dirty="0"/>
              <a:t> </a:t>
            </a:r>
            <a:r>
              <a:rPr lang="ru-RU" dirty="0"/>
              <a:t>Российская экономическая школа. Он</a:t>
            </a:r>
            <a:r>
              <a:rPr lang="ru-RU" baseline="0" dirty="0"/>
              <a:t> </a:t>
            </a:r>
            <a:r>
              <a:rPr lang="ru-RU" dirty="0"/>
              <a:t>является составной частью учебно-методического комплекта по курсам «Обществознание» и «Экономика». Пособие содержит методические рекомендации по организации и проведению уроков. УМК прошёл предварительную экспертизу в Российской академии образования и может быть использован в образовательной программе </a:t>
            </a:r>
            <a:r>
              <a:rPr lang="ru-RU" dirty="0">
                <a:solidFill>
                  <a:srgbClr val="FF0000"/>
                </a:solidFill>
              </a:rPr>
              <a:t>среднего общего образования </a:t>
            </a:r>
            <a:r>
              <a:rPr lang="ru-RU" dirty="0"/>
              <a:t>(8-9 класс).</a:t>
            </a:r>
          </a:p>
          <a:p>
            <a:pPr indent="287970"/>
            <a:r>
              <a:rPr lang="ru-RU" b="1" dirty="0"/>
              <a:t>УМК простым и ясным языком освещает вопросы:</a:t>
            </a:r>
            <a:endParaRPr lang="ru-RU" dirty="0"/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Личное финансовое планирование, расходы и доходы семьи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Как сохранить и преумножить сбережения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Кредитование и возможные риски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Мобильные платежи и защита от мошенников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Страхование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Налоги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Пенсия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Защита от финансовых махинаций</a:t>
            </a: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F9092B0-3572-41E5-ACB1-B45717419603}" type="datetime1">
              <a:rPr lang="ru-RU" smtClean="0"/>
              <a:t>вс 31.10.21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434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1ADD950F-4718-4BFC-B9E0-69B49DFC71DA}" type="datetime1">
              <a:rPr lang="ru-RU" smtClean="0"/>
              <a:t>вс 31.10.21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02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83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85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917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Линия"/>
          <p:cNvSpPr/>
          <p:nvPr/>
        </p:nvSpPr>
        <p:spPr>
          <a:xfrm>
            <a:off x="5924339" y="880580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21" name="Линия"/>
          <p:cNvSpPr/>
          <p:nvPr/>
        </p:nvSpPr>
        <p:spPr>
          <a:xfrm flipH="1">
            <a:off x="6055025" y="880580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22" name="Линия"/>
          <p:cNvSpPr/>
          <p:nvPr/>
        </p:nvSpPr>
        <p:spPr>
          <a:xfrm flipH="1">
            <a:off x="6010376" y="880580"/>
            <a:ext cx="212637" cy="52771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23" name="Линия"/>
          <p:cNvSpPr/>
          <p:nvPr/>
        </p:nvSpPr>
        <p:spPr>
          <a:xfrm>
            <a:off x="5776306" y="1279922"/>
            <a:ext cx="639390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pic>
        <p:nvPicPr>
          <p:cNvPr id="12" name="pasted-image.tiff" descr="pasted-image.tiff"/>
          <p:cNvPicPr>
            <a:picLocks noChangeAspect="1"/>
          </p:cNvPicPr>
          <p:nvPr userDrawn="1"/>
        </p:nvPicPr>
        <p:blipFill>
          <a:blip r:embed="rId2">
            <a:biLevel thresh="25000"/>
          </a:blip>
          <a:srcRect l="39743" r="39743" b="36077"/>
          <a:stretch>
            <a:fillRect/>
          </a:stretch>
        </p:blipFill>
        <p:spPr>
          <a:xfrm>
            <a:off x="11771619" y="1"/>
            <a:ext cx="318781" cy="333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23885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7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6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83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0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95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73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73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88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336A5C21-8560-4361-BC34-8E7691E5D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40683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" name="Слайд think-cell" r:id="rId17" imgW="359" imgH="360" progId="TCLayout.ActiveDocument.1">
                  <p:embed/>
                </p:oleObj>
              </mc:Choice>
              <mc:Fallback>
                <p:oleObj name="Слайд think-cell" r:id="rId17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C09A8BCA-0AC5-4653-AE0C-127E1ECAA6AD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63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5.xml"/><Relationship Id="rId7" Type="http://schemas.openxmlformats.org/officeDocument/2006/relationships/oleObject" Target="../embeddings/oleObject2.bin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edu.gov.ru/national-project/" TargetMode="Externa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9"/>
          <a:stretch/>
        </p:blipFill>
        <p:spPr>
          <a:xfrm>
            <a:off x="-7293" y="14514"/>
            <a:ext cx="12199293" cy="6843486"/>
          </a:xfrm>
          <a:prstGeom prst="rect">
            <a:avLst/>
          </a:prstGeom>
        </p:spPr>
      </p:pic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79704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" name="Слайд think-cell" r:id="rId7" imgW="359" imgH="360" progId="TCLayout.ActiveDocument.1">
                  <p:embed/>
                </p:oleObj>
              </mc:Choice>
              <mc:Fallback>
                <p:oleObj name="Слайд think-cell" r:id="rId7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63DCCC5-C5C7-4939-A893-4A4DB73304DC}"/>
              </a:ext>
            </a:extLst>
          </p:cNvPr>
          <p:cNvSpPr/>
          <p:nvPr/>
        </p:nvSpPr>
        <p:spPr>
          <a:xfrm rot="10800000">
            <a:off x="-7293" y="14514"/>
            <a:ext cx="12192000" cy="6858000"/>
          </a:xfrm>
          <a:prstGeom prst="rect">
            <a:avLst/>
          </a:prstGeom>
          <a:gradFill>
            <a:gsLst>
              <a:gs pos="0">
                <a:srgbClr val="00B0F0">
                  <a:alpha val="70000"/>
                </a:srgbClr>
              </a:gs>
              <a:gs pos="88000">
                <a:srgbClr val="2D2B8D">
                  <a:alpha val="7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4509" y="6551098"/>
            <a:ext cx="10216392" cy="292388"/>
          </a:xfrm>
        </p:spPr>
        <p:txBody>
          <a:bodyPr lIns="0" tIns="0" rIns="0" bIns="0">
            <a:spAutoFit/>
          </a:bodyPr>
          <a:lstStyle/>
          <a:p>
            <a:pPr algn="l">
              <a:lnSpc>
                <a:spcPct val="95000"/>
              </a:lnSpc>
            </a:pPr>
            <a:r>
              <a:rPr lang="ru-RU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Учитель математики МОБУ СОШ «</a:t>
            </a:r>
            <a:r>
              <a:rPr lang="ru-RU" sz="20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Муринский</a:t>
            </a:r>
            <a:r>
              <a:rPr lang="ru-RU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«ЦО №1» Мельник А. И.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3720" y="1567301"/>
            <a:ext cx="8749705" cy="2646878"/>
          </a:xfr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4300" b="1" cap="all" dirty="0">
                <a:ln w="3175" cmpd="sng">
                  <a:noFill/>
                </a:ln>
                <a:solidFill>
                  <a:prstClr val="white"/>
                </a:solidFill>
                <a:latin typeface="Century Gothic"/>
              </a:rPr>
              <a:t>Формирование функциональной грамотности школьников </a:t>
            </a:r>
            <a:br>
              <a:rPr lang="ru-RU" sz="4300" b="1" cap="all" dirty="0">
                <a:ln w="3175" cmpd="sng">
                  <a:noFill/>
                </a:ln>
                <a:solidFill>
                  <a:prstClr val="white"/>
                </a:solidFill>
                <a:latin typeface="Century Gothic"/>
              </a:rPr>
            </a:br>
            <a:r>
              <a:rPr lang="ru-RU" sz="4300" b="1" cap="all" dirty="0">
                <a:ln w="3175" cmpd="sng">
                  <a:noFill/>
                </a:ln>
                <a:solidFill>
                  <a:prstClr val="white"/>
                </a:solidFill>
                <a:latin typeface="Century Gothic"/>
              </a:rPr>
              <a:t>на уроках математики</a:t>
            </a:r>
            <a:endParaRPr lang="ru-RU" sz="45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70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AD912-124B-42BF-84F9-AA29F3E4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Задания на развитие функциональной грамотности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0263221-39DA-4F8B-A7F4-83B68416E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F5C323-6A47-4752-8E87-27BD5C7D0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98" y="2312988"/>
            <a:ext cx="6062012" cy="4043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8577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A01E0CA-1CC2-4C4D-85A7-9950ED478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82219D-5DF3-4960-B21F-4A9C61189787}"/>
              </a:ext>
            </a:extLst>
          </p:cNvPr>
          <p:cNvSpPr/>
          <p:nvPr/>
        </p:nvSpPr>
        <p:spPr>
          <a:xfrm>
            <a:off x="327171" y="260060"/>
            <a:ext cx="116690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АНАЛИЗ ГРАФИКОВ, ДИАГРАММ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графике точками отмечена цена тонны меди на момент закрытия биржевых торгов во все рабочие дни с 3 по 18 марта 2018 г. По горизонтали указываются числа месяца, по вертикали — цена тонны меди в евро.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было выгодно совершить покупку меди?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3 марта;		Б) 13 марта;	В) 5 марта;		г) 4 марта;	д) 18 марта.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C834F3-98E8-429B-9D53-22BF8F103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59" t="44401" r="53240" b="34623"/>
          <a:stretch/>
        </p:blipFill>
        <p:spPr>
          <a:xfrm>
            <a:off x="2541864" y="2412405"/>
            <a:ext cx="5956184" cy="3903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EFDFE40-388B-4EF6-B734-E13B659C48BF}"/>
              </a:ext>
            </a:extLst>
          </p:cNvPr>
          <p:cNvSpPr/>
          <p:nvPr/>
        </p:nvSpPr>
        <p:spPr>
          <a:xfrm>
            <a:off x="3360440" y="5910606"/>
            <a:ext cx="4803173" cy="405768"/>
          </a:xfrm>
          <a:prstGeom prst="roundRect">
            <a:avLst/>
          </a:prstGeom>
          <a:noFill/>
          <a:ln w="38100">
            <a:solidFill>
              <a:srgbClr val="D642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B83517F-9CC0-42FE-83D0-4A085F626DF2}"/>
              </a:ext>
            </a:extLst>
          </p:cNvPr>
          <p:cNvSpPr/>
          <p:nvPr/>
        </p:nvSpPr>
        <p:spPr>
          <a:xfrm>
            <a:off x="2790334" y="2412405"/>
            <a:ext cx="641024" cy="3649030"/>
          </a:xfrm>
          <a:prstGeom prst="roundRect">
            <a:avLst/>
          </a:prstGeom>
          <a:noFill/>
          <a:ln w="38100">
            <a:solidFill>
              <a:srgbClr val="D642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BE98B7C-B9E5-452F-B04F-AF2F58B2E9CB}"/>
              </a:ext>
            </a:extLst>
          </p:cNvPr>
          <p:cNvCxnSpPr>
            <a:cxnSpLocks/>
          </p:cNvCxnSpPr>
          <p:nvPr/>
        </p:nvCxnSpPr>
        <p:spPr>
          <a:xfrm>
            <a:off x="1759439" y="1377884"/>
            <a:ext cx="15648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2DB5BA8-11F6-4210-81F4-B43B4AFCCFCE}"/>
              </a:ext>
            </a:extLst>
          </p:cNvPr>
          <p:cNvCxnSpPr>
            <a:cxnSpLocks/>
          </p:cNvCxnSpPr>
          <p:nvPr/>
        </p:nvCxnSpPr>
        <p:spPr>
          <a:xfrm>
            <a:off x="6006445" y="1377884"/>
            <a:ext cx="13653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B607321D-B0A2-4800-AAE1-7FFD0C3AA91A}"/>
              </a:ext>
            </a:extLst>
          </p:cNvPr>
          <p:cNvCxnSpPr/>
          <p:nvPr/>
        </p:nvCxnSpPr>
        <p:spPr>
          <a:xfrm>
            <a:off x="2541864" y="1377884"/>
            <a:ext cx="3189633" cy="45327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FB14AC33-C8B1-4808-8231-F694BC89A18D}"/>
              </a:ext>
            </a:extLst>
          </p:cNvPr>
          <p:cNvCxnSpPr>
            <a:endCxn id="8" idx="3"/>
          </p:cNvCxnSpPr>
          <p:nvPr/>
        </p:nvCxnSpPr>
        <p:spPr>
          <a:xfrm flipH="1">
            <a:off x="3431358" y="1377884"/>
            <a:ext cx="3242819" cy="28590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>
            <a:extLst>
              <a:ext uri="{FF2B5EF4-FFF2-40B4-BE49-F238E27FC236}">
                <a16:creationId xmlns:a16="http://schemas.microsoft.com/office/drawing/2014/main" id="{F8EA5A4C-52B1-438B-B62A-364FA84EDA59}"/>
              </a:ext>
            </a:extLst>
          </p:cNvPr>
          <p:cNvSpPr/>
          <p:nvPr/>
        </p:nvSpPr>
        <p:spPr>
          <a:xfrm>
            <a:off x="4122540" y="5324574"/>
            <a:ext cx="329938" cy="3110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C7BEF1EF-2EE5-45A3-8CBD-5133E36B0DB5}"/>
              </a:ext>
            </a:extLst>
          </p:cNvPr>
          <p:cNvCxnSpPr/>
          <p:nvPr/>
        </p:nvCxnSpPr>
        <p:spPr>
          <a:xfrm>
            <a:off x="4963886" y="2198914"/>
            <a:ext cx="11321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23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0258A60-52AA-428E-B42E-AD92A9CEB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210B112-DC8E-4947-9A32-0619B4EE6741}"/>
              </a:ext>
            </a:extLst>
          </p:cNvPr>
          <p:cNvSpPr/>
          <p:nvPr/>
        </p:nvSpPr>
        <p:spPr>
          <a:xfrm>
            <a:off x="125835" y="136525"/>
            <a:ext cx="11836866" cy="2464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</a:rPr>
              <a:t>АНАЛИЗ ДИАГРАММ</a:t>
            </a:r>
            <a:endParaRPr lang="ru-RU" alt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диаграмме представлены семь крупнейших по площади территории (в млн км</a:t>
            </a:r>
            <a:r>
              <a:rPr lang="ru-RU" altLang="ru-RU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стран мира. Какое из следующих утверждений неверно?</a:t>
            </a:r>
          </a:p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По площади территории второе место в мире занимает Канада.</a:t>
            </a:r>
          </a:p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Площадь территории Австралии составляет 7,7 млн км</a:t>
            </a:r>
            <a:r>
              <a:rPr lang="ru-RU" altLang="ru-RU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Площадь Китая больше площади Канады.</a:t>
            </a:r>
          </a:p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Площадь США больше площади Бразилии на 1 млн км</a:t>
            </a:r>
            <a:r>
              <a:rPr lang="ru-RU" altLang="ru-RU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2" descr="https://oge.sdamgia.ru/get_file?id=5898&amp;png=1">
            <a:extLst>
              <a:ext uri="{FF2B5EF4-FFF2-40B4-BE49-F238E27FC236}">
                <a16:creationId xmlns:a16="http://schemas.microsoft.com/office/drawing/2014/main" id="{84926E84-5C9A-47C7-9DB2-DBAB0D794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794" y="2643858"/>
            <a:ext cx="3874804" cy="373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796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4A8974-A8C6-42F8-8B10-3690672AB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335A1B5-D7E5-4A40-A507-BF5D1A3F538B}"/>
              </a:ext>
            </a:extLst>
          </p:cNvPr>
          <p:cNvSpPr/>
          <p:nvPr/>
        </p:nvSpPr>
        <p:spPr>
          <a:xfrm>
            <a:off x="251670" y="209726"/>
            <a:ext cx="1171942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Выбор оптимального варианта</a:t>
            </a:r>
            <a:endParaRPr lang="ru-RU" alt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Бабушка, живущая в Краснодаре, отправила 1 сентября четыре посылки своим внукам, живущим в разных городах России. В таблице дано контрольное время в сутках, установленное для пересылки посылок наземным транспортом (без учёта дня приёма) между некоторыми городами России.</a:t>
            </a:r>
          </a:p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из данных посылок не была доставлена вовремя?</a:t>
            </a:r>
          </a:p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ответе укажите номер правильного варианта.</a:t>
            </a:r>
            <a:endParaRPr lang="ru-RU" alt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пункт назначения — Белгород, посылка доставлена 10 сентября</a:t>
            </a:r>
          </a:p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пункт назначения — Астрахань, посылка доставлена 12 сентября</a:t>
            </a:r>
          </a:p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пункт назначения — Барнаул, посылка доставлена 15 сентября</a:t>
            </a:r>
          </a:p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пункт назначения — Архангельск, посылка доставлена 11 сентября</a:t>
            </a:r>
          </a:p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BB7E9BA-EB79-44A7-A2C2-39BC6E0CF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456973"/>
              </p:ext>
            </p:extLst>
          </p:nvPr>
        </p:nvGraphicFramePr>
        <p:xfrm>
          <a:off x="4991450" y="3429000"/>
          <a:ext cx="6065238" cy="3236609"/>
        </p:xfrm>
        <a:graphic>
          <a:graphicData uri="http://schemas.openxmlformats.org/drawingml/2006/table">
            <a:tbl>
              <a:tblPr/>
              <a:tblGrid>
                <a:gridCol w="1010873">
                  <a:extLst>
                    <a:ext uri="{9D8B030D-6E8A-4147-A177-3AD203B41FA5}">
                      <a16:colId xmlns:a16="http://schemas.microsoft.com/office/drawing/2014/main" val="3994156628"/>
                    </a:ext>
                  </a:extLst>
                </a:gridCol>
                <a:gridCol w="1010873">
                  <a:extLst>
                    <a:ext uri="{9D8B030D-6E8A-4147-A177-3AD203B41FA5}">
                      <a16:colId xmlns:a16="http://schemas.microsoft.com/office/drawing/2014/main" val="1180364256"/>
                    </a:ext>
                  </a:extLst>
                </a:gridCol>
                <a:gridCol w="1010873">
                  <a:extLst>
                    <a:ext uri="{9D8B030D-6E8A-4147-A177-3AD203B41FA5}">
                      <a16:colId xmlns:a16="http://schemas.microsoft.com/office/drawing/2014/main" val="475221749"/>
                    </a:ext>
                  </a:extLst>
                </a:gridCol>
                <a:gridCol w="1010873">
                  <a:extLst>
                    <a:ext uri="{9D8B030D-6E8A-4147-A177-3AD203B41FA5}">
                      <a16:colId xmlns:a16="http://schemas.microsoft.com/office/drawing/2014/main" val="2885563313"/>
                    </a:ext>
                  </a:extLst>
                </a:gridCol>
                <a:gridCol w="1010873">
                  <a:extLst>
                    <a:ext uri="{9D8B030D-6E8A-4147-A177-3AD203B41FA5}">
                      <a16:colId xmlns:a16="http://schemas.microsoft.com/office/drawing/2014/main" val="212800884"/>
                    </a:ext>
                  </a:extLst>
                </a:gridCol>
                <a:gridCol w="1010873">
                  <a:extLst>
                    <a:ext uri="{9D8B030D-6E8A-4147-A177-3AD203B41FA5}">
                      <a16:colId xmlns:a16="http://schemas.microsoft.com/office/drawing/2014/main" val="2492821774"/>
                    </a:ext>
                  </a:extLst>
                </a:gridCol>
              </a:tblGrid>
              <a:tr h="27705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Пункт отправки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Пункт назначения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242415"/>
                  </a:ext>
                </a:extLst>
              </a:tr>
              <a:tr h="611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Архангельск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Барнаул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Белгород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Краснодар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40952"/>
                  </a:ext>
                </a:extLst>
              </a:tr>
              <a:tr h="611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Архангельск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454176"/>
                  </a:ext>
                </a:extLst>
              </a:tr>
              <a:tr h="434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4184372"/>
                  </a:ext>
                </a:extLst>
              </a:tr>
              <a:tr h="434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Барнаул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541363"/>
                  </a:ext>
                </a:extLst>
              </a:tr>
              <a:tr h="434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Белгород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898280"/>
                  </a:ext>
                </a:extLst>
              </a:tr>
              <a:tr h="434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Краснодар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630652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B3AE31B-099E-46DB-87B9-95D02D8C5E34}"/>
              </a:ext>
            </a:extLst>
          </p:cNvPr>
          <p:cNvCxnSpPr>
            <a:cxnSpLocks/>
          </p:cNvCxnSpPr>
          <p:nvPr/>
        </p:nvCxnSpPr>
        <p:spPr>
          <a:xfrm>
            <a:off x="2579914" y="870857"/>
            <a:ext cx="12083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DEE0EE4E-E25E-4E2C-BD18-EAB0FDAA71FA}"/>
              </a:ext>
            </a:extLst>
          </p:cNvPr>
          <p:cNvSpPr/>
          <p:nvPr/>
        </p:nvSpPr>
        <p:spPr>
          <a:xfrm>
            <a:off x="5140006" y="3548743"/>
            <a:ext cx="727394" cy="6531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B6BD018-8ACA-4AB6-8A24-FCBCD39B365A}"/>
              </a:ext>
            </a:extLst>
          </p:cNvPr>
          <p:cNvCxnSpPr>
            <a:cxnSpLocks/>
          </p:cNvCxnSpPr>
          <p:nvPr/>
        </p:nvCxnSpPr>
        <p:spPr>
          <a:xfrm>
            <a:off x="5140006" y="6553200"/>
            <a:ext cx="7273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77F819F-5658-4433-93C4-CD2CF8C7B03A}"/>
              </a:ext>
            </a:extLst>
          </p:cNvPr>
          <p:cNvCxnSpPr>
            <a:cxnSpLocks/>
          </p:cNvCxnSpPr>
          <p:nvPr/>
        </p:nvCxnSpPr>
        <p:spPr>
          <a:xfrm>
            <a:off x="2810464" y="2536371"/>
            <a:ext cx="9777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C93B8BF-712A-42CB-BF73-1BA60675A29B}"/>
              </a:ext>
            </a:extLst>
          </p:cNvPr>
          <p:cNvCxnSpPr>
            <a:cxnSpLocks/>
          </p:cNvCxnSpPr>
          <p:nvPr/>
        </p:nvCxnSpPr>
        <p:spPr>
          <a:xfrm>
            <a:off x="2870335" y="2797628"/>
            <a:ext cx="11029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852AD3A-86EF-4C5D-90F2-F9175827BCFB}"/>
              </a:ext>
            </a:extLst>
          </p:cNvPr>
          <p:cNvCxnSpPr>
            <a:cxnSpLocks/>
          </p:cNvCxnSpPr>
          <p:nvPr/>
        </p:nvCxnSpPr>
        <p:spPr>
          <a:xfrm>
            <a:off x="2810464" y="3080657"/>
            <a:ext cx="9015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3675E29-0900-4B61-A715-9237143FE0FC}"/>
              </a:ext>
            </a:extLst>
          </p:cNvPr>
          <p:cNvCxnSpPr>
            <a:cxnSpLocks/>
          </p:cNvCxnSpPr>
          <p:nvPr/>
        </p:nvCxnSpPr>
        <p:spPr>
          <a:xfrm>
            <a:off x="2810464" y="3341914"/>
            <a:ext cx="13152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>
            <a:extLst>
              <a:ext uri="{FF2B5EF4-FFF2-40B4-BE49-F238E27FC236}">
                <a16:creationId xmlns:a16="http://schemas.microsoft.com/office/drawing/2014/main" id="{B8A53E23-77B8-40F5-8EE7-D38B62D9B514}"/>
              </a:ext>
            </a:extLst>
          </p:cNvPr>
          <p:cNvSpPr/>
          <p:nvPr/>
        </p:nvSpPr>
        <p:spPr>
          <a:xfrm>
            <a:off x="6324602" y="6267327"/>
            <a:ext cx="391884" cy="365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199109F4-4F58-4558-81B3-6552E7057010}"/>
              </a:ext>
            </a:extLst>
          </p:cNvPr>
          <p:cNvSpPr/>
          <p:nvPr/>
        </p:nvSpPr>
        <p:spPr>
          <a:xfrm>
            <a:off x="7304314" y="6267326"/>
            <a:ext cx="391884" cy="365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D265E21F-633B-4C4C-BE8A-68314C6CEFEB}"/>
              </a:ext>
            </a:extLst>
          </p:cNvPr>
          <p:cNvSpPr/>
          <p:nvPr/>
        </p:nvSpPr>
        <p:spPr>
          <a:xfrm>
            <a:off x="8342304" y="6261378"/>
            <a:ext cx="391884" cy="365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8F38E2A9-D416-4D05-8313-FF5D65B0CBD0}"/>
              </a:ext>
            </a:extLst>
          </p:cNvPr>
          <p:cNvSpPr/>
          <p:nvPr/>
        </p:nvSpPr>
        <p:spPr>
          <a:xfrm>
            <a:off x="9343789" y="6261930"/>
            <a:ext cx="391884" cy="365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26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19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A6CDB-D070-4C11-B65C-8FEFF326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01-05. </a:t>
            </a:r>
            <a:r>
              <a:rPr lang="ru-RU" sz="3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Задачи с практическим содержанием </a:t>
            </a:r>
            <a:br>
              <a:rPr lang="ru-RU" sz="3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«Шины» </a:t>
            </a:r>
            <a:endParaRPr lang="ru-RU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9900709-4913-4C33-8FE5-BB3855A92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9425" y="1082500"/>
            <a:ext cx="7816903" cy="5638975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E7E2D0-1EAF-4472-B782-66AD597F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14</a:t>
            </a:fld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3A3ACC7-F8FE-439A-83C4-74E4F8847215}"/>
              </a:ext>
            </a:extLst>
          </p:cNvPr>
          <p:cNvCxnSpPr>
            <a:cxnSpLocks/>
          </p:cNvCxnSpPr>
          <p:nvPr/>
        </p:nvCxnSpPr>
        <p:spPr>
          <a:xfrm>
            <a:off x="756781" y="1101193"/>
            <a:ext cx="10515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78DDD0A-B7F3-40E6-965C-9313C704B6D2}"/>
              </a:ext>
            </a:extLst>
          </p:cNvPr>
          <p:cNvCxnSpPr>
            <a:cxnSpLocks/>
          </p:cNvCxnSpPr>
          <p:nvPr/>
        </p:nvCxnSpPr>
        <p:spPr>
          <a:xfrm>
            <a:off x="4283901" y="2643288"/>
            <a:ext cx="140291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Овал 11">
            <a:extLst>
              <a:ext uri="{FF2B5EF4-FFF2-40B4-BE49-F238E27FC236}">
                <a16:creationId xmlns:a16="http://schemas.microsoft.com/office/drawing/2014/main" id="{96AC7885-432A-4F9C-91C5-E188C523F681}"/>
              </a:ext>
            </a:extLst>
          </p:cNvPr>
          <p:cNvSpPr/>
          <p:nvPr/>
        </p:nvSpPr>
        <p:spPr>
          <a:xfrm>
            <a:off x="8073025" y="2155423"/>
            <a:ext cx="387937" cy="24828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CF9E0B91-28EC-4E0C-934C-F01D4809E6EE}"/>
              </a:ext>
            </a:extLst>
          </p:cNvPr>
          <p:cNvSpPr/>
          <p:nvPr/>
        </p:nvSpPr>
        <p:spPr>
          <a:xfrm>
            <a:off x="8073025" y="6037240"/>
            <a:ext cx="275572" cy="15657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7A7FC143-F1CD-4305-A6C4-699817E88268}"/>
              </a:ext>
            </a:extLst>
          </p:cNvPr>
          <p:cNvCxnSpPr>
            <a:cxnSpLocks/>
          </p:cNvCxnSpPr>
          <p:nvPr/>
        </p:nvCxnSpPr>
        <p:spPr>
          <a:xfrm flipV="1">
            <a:off x="5686816" y="2276289"/>
            <a:ext cx="2386209" cy="25483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BE9E9883-C1DD-426C-8D47-A3DC2FEAD603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5686816" y="2525836"/>
            <a:ext cx="2523995" cy="3511404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532AF078-C9CE-4285-8572-D46FB9A4BECC}"/>
              </a:ext>
            </a:extLst>
          </p:cNvPr>
          <p:cNvCxnSpPr/>
          <p:nvPr/>
        </p:nvCxnSpPr>
        <p:spPr>
          <a:xfrm>
            <a:off x="2198318" y="3429000"/>
            <a:ext cx="13830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Овал 21">
            <a:extLst>
              <a:ext uri="{FF2B5EF4-FFF2-40B4-BE49-F238E27FC236}">
                <a16:creationId xmlns:a16="http://schemas.microsoft.com/office/drawing/2014/main" id="{391E0ACA-CF9A-4FDB-8487-763F57AF703C}"/>
              </a:ext>
            </a:extLst>
          </p:cNvPr>
          <p:cNvSpPr/>
          <p:nvPr/>
        </p:nvSpPr>
        <p:spPr>
          <a:xfrm>
            <a:off x="8412480" y="2143027"/>
            <a:ext cx="311897" cy="2159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9B9A2EB0-3215-40B6-82DC-285CCFD1C1E8}"/>
              </a:ext>
            </a:extLst>
          </p:cNvPr>
          <p:cNvSpPr/>
          <p:nvPr/>
        </p:nvSpPr>
        <p:spPr>
          <a:xfrm>
            <a:off x="7172196" y="5595462"/>
            <a:ext cx="788956" cy="3491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00E11843-8FA5-4C71-84DF-6895224716DF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3650294" y="3300335"/>
            <a:ext cx="3916380" cy="2295127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1D212E2D-A4DF-4FC6-BC3B-108436AB74C1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3612901" y="2250983"/>
            <a:ext cx="4799579" cy="1056554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E557A58D-C098-48B5-8E78-B33715F54C5C}"/>
              </a:ext>
            </a:extLst>
          </p:cNvPr>
          <p:cNvCxnSpPr/>
          <p:nvPr/>
        </p:nvCxnSpPr>
        <p:spPr>
          <a:xfrm>
            <a:off x="2198318" y="4161193"/>
            <a:ext cx="20855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Овал 35">
            <a:extLst>
              <a:ext uri="{FF2B5EF4-FFF2-40B4-BE49-F238E27FC236}">
                <a16:creationId xmlns:a16="http://schemas.microsoft.com/office/drawing/2014/main" id="{EE42E7F4-6E8C-4B28-B77F-D3E3DC247326}"/>
              </a:ext>
            </a:extLst>
          </p:cNvPr>
          <p:cNvSpPr/>
          <p:nvPr/>
        </p:nvSpPr>
        <p:spPr>
          <a:xfrm>
            <a:off x="8655156" y="2139853"/>
            <a:ext cx="163167" cy="2442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AC4CD9A4-BA11-4994-9218-B920A5514518}"/>
              </a:ext>
            </a:extLst>
          </p:cNvPr>
          <p:cNvCxnSpPr>
            <a:cxnSpLocks/>
            <a:endCxn id="36" idx="2"/>
          </p:cNvCxnSpPr>
          <p:nvPr/>
        </p:nvCxnSpPr>
        <p:spPr>
          <a:xfrm flipV="1">
            <a:off x="4283901" y="2261982"/>
            <a:ext cx="4371255" cy="1802714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05B1512D-A250-43AF-BBD6-A148FF2ABCA1}"/>
              </a:ext>
            </a:extLst>
          </p:cNvPr>
          <p:cNvCxnSpPr>
            <a:cxnSpLocks/>
          </p:cNvCxnSpPr>
          <p:nvPr/>
        </p:nvCxnSpPr>
        <p:spPr>
          <a:xfrm>
            <a:off x="2198318" y="5944620"/>
            <a:ext cx="368265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Овал 40">
            <a:extLst>
              <a:ext uri="{FF2B5EF4-FFF2-40B4-BE49-F238E27FC236}">
                <a16:creationId xmlns:a16="http://schemas.microsoft.com/office/drawing/2014/main" id="{CBFD4FC6-D56F-44BC-A52B-C1FE88410FED}"/>
              </a:ext>
            </a:extLst>
          </p:cNvPr>
          <p:cNvSpPr/>
          <p:nvPr/>
        </p:nvSpPr>
        <p:spPr>
          <a:xfrm>
            <a:off x="8724378" y="2219190"/>
            <a:ext cx="263046" cy="2159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AE487A34-2D5A-4CF7-B304-93DA409F54E0}"/>
              </a:ext>
            </a:extLst>
          </p:cNvPr>
          <p:cNvCxnSpPr>
            <a:cxnSpLocks/>
            <a:endCxn id="41" idx="3"/>
          </p:cNvCxnSpPr>
          <p:nvPr/>
        </p:nvCxnSpPr>
        <p:spPr>
          <a:xfrm flipV="1">
            <a:off x="5880970" y="2403482"/>
            <a:ext cx="2881930" cy="3435966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38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22" grpId="0" animBg="1"/>
      <p:bldP spid="22" grpId="1" animBg="1"/>
      <p:bldP spid="23" grpId="0" animBg="1"/>
      <p:bldP spid="23" grpId="1" animBg="1"/>
      <p:bldP spid="36" grpId="0" animBg="1"/>
      <p:bldP spid="36" grpId="1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233F33-2E61-4168-9592-C3DBD0452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59AF9C-D569-4963-8B5F-935F156B4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225" y="126182"/>
            <a:ext cx="9717548" cy="52737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298A28-63C1-4C69-853D-5D9E40190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592" y="5399921"/>
            <a:ext cx="9540814" cy="7477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E83E3C7-7306-49F1-9BF5-B549E82F7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111" y="6273816"/>
            <a:ext cx="9439777" cy="447659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CCE1BB41-5016-419C-80AE-A4FDC315797F}"/>
              </a:ext>
            </a:extLst>
          </p:cNvPr>
          <p:cNvSpPr/>
          <p:nvPr/>
        </p:nvSpPr>
        <p:spPr>
          <a:xfrm>
            <a:off x="6157593" y="3154182"/>
            <a:ext cx="2131407" cy="2182647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19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84C5763-40DD-4995-A1DC-7FF4505AB7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17"/>
          <a:stretch/>
        </p:blipFill>
        <p:spPr>
          <a:xfrm>
            <a:off x="1663674" y="3000588"/>
            <a:ext cx="9010172" cy="37204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3ED62E6-23F8-4DBE-B43E-62AF2A227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092"/>
          <a:stretch/>
        </p:blipFill>
        <p:spPr>
          <a:xfrm>
            <a:off x="1593169" y="87407"/>
            <a:ext cx="9010172" cy="2912771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FA69F6-8054-46DC-B5B3-92A44582A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FA5742-92C4-4F23-8488-C2523BB12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074" y="6307230"/>
            <a:ext cx="1686127" cy="463363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22157681-DB80-490F-90CC-866C3FEC98CD}"/>
              </a:ext>
            </a:extLst>
          </p:cNvPr>
          <p:cNvSpPr/>
          <p:nvPr/>
        </p:nvSpPr>
        <p:spPr>
          <a:xfrm>
            <a:off x="10220137" y="1100254"/>
            <a:ext cx="1287921" cy="119689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EF7D135-9CDF-4F50-A56E-08C886F3C76F}"/>
              </a:ext>
            </a:extLst>
          </p:cNvPr>
          <p:cNvSpPr/>
          <p:nvPr/>
        </p:nvSpPr>
        <p:spPr>
          <a:xfrm>
            <a:off x="10549097" y="1421781"/>
            <a:ext cx="629999" cy="55384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36945E48-D933-405E-8D2B-37B2C28025B2}"/>
              </a:ext>
            </a:extLst>
          </p:cNvPr>
          <p:cNvCxnSpPr>
            <a:stCxn id="12" idx="2"/>
            <a:endCxn id="12" idx="6"/>
          </p:cNvCxnSpPr>
          <p:nvPr/>
        </p:nvCxnSpPr>
        <p:spPr>
          <a:xfrm>
            <a:off x="10549097" y="1698703"/>
            <a:ext cx="6299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5781198F-157D-4748-BDF3-886DA379BB2A}"/>
              </a:ext>
            </a:extLst>
          </p:cNvPr>
          <p:cNvCxnSpPr>
            <a:stCxn id="11" idx="2"/>
            <a:endCxn id="12" idx="2"/>
          </p:cNvCxnSpPr>
          <p:nvPr/>
        </p:nvCxnSpPr>
        <p:spPr>
          <a:xfrm>
            <a:off x="10220137" y="1698703"/>
            <a:ext cx="3289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C73DF4A0-BD5B-4C33-87A0-A425A09929D9}"/>
              </a:ext>
            </a:extLst>
          </p:cNvPr>
          <p:cNvCxnSpPr>
            <a:stCxn id="12" idx="6"/>
            <a:endCxn id="11" idx="6"/>
          </p:cNvCxnSpPr>
          <p:nvPr/>
        </p:nvCxnSpPr>
        <p:spPr>
          <a:xfrm>
            <a:off x="11179096" y="1698703"/>
            <a:ext cx="32896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8C8DB16-1ECC-4F53-B354-1FF82D74D2F5}"/>
              </a:ext>
            </a:extLst>
          </p:cNvPr>
          <p:cNvSpPr txBox="1"/>
          <p:nvPr/>
        </p:nvSpPr>
        <p:spPr>
          <a:xfrm>
            <a:off x="10220135" y="1421780"/>
            <a:ext cx="38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62CBEB-2B4F-4411-A8A4-1F754E966BF0}"/>
              </a:ext>
            </a:extLst>
          </p:cNvPr>
          <p:cNvSpPr txBox="1"/>
          <p:nvPr/>
        </p:nvSpPr>
        <p:spPr>
          <a:xfrm>
            <a:off x="10714527" y="1618521"/>
            <a:ext cx="38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00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0FE319-84F0-4422-ABA3-B35DA943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3B894C-9C6B-44A9-B9A5-A0B2C65DD4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935"/>
          <a:stretch/>
        </p:blipFill>
        <p:spPr>
          <a:xfrm>
            <a:off x="904673" y="3429000"/>
            <a:ext cx="10382653" cy="18572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FC85F3-F929-4CFC-AF1A-4DE286E31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942" y="5471196"/>
            <a:ext cx="2404361" cy="70021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23FC3F-1C2D-4EB6-8985-8D155A5EF4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812"/>
          <a:stretch/>
        </p:blipFill>
        <p:spPr>
          <a:xfrm>
            <a:off x="971147" y="136524"/>
            <a:ext cx="10382653" cy="299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1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185BAB-ED2F-46DD-879B-CCAF128F8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0E5CCF-146B-413B-81B3-32F7E119CB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608"/>
          <a:stretch/>
        </p:blipFill>
        <p:spPr>
          <a:xfrm>
            <a:off x="1428451" y="3061547"/>
            <a:ext cx="9335097" cy="32189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FDEF24-F7FC-4D89-9AA3-E22DA0B82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101" y="6061555"/>
            <a:ext cx="2035929" cy="589590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81744A-E096-41A3-8889-FA64BD5372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715"/>
          <a:stretch/>
        </p:blipFill>
        <p:spPr>
          <a:xfrm>
            <a:off x="1428451" y="136525"/>
            <a:ext cx="9335097" cy="2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035E1D-6AA2-42C0-8B65-740CAFE1B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462B0A-4181-44F2-A743-264040E808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658"/>
          <a:stretch/>
        </p:blipFill>
        <p:spPr>
          <a:xfrm>
            <a:off x="1387627" y="2181013"/>
            <a:ext cx="9416745" cy="38545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D007B7-F6F8-4861-A142-B6523CAD1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6711" y="6017443"/>
            <a:ext cx="1970977" cy="52146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4843C3-BA70-4796-B2F4-0A89B3530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61"/>
          <a:stretch/>
        </p:blipFill>
        <p:spPr>
          <a:xfrm>
            <a:off x="1387627" y="136525"/>
            <a:ext cx="9416745" cy="199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4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8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C57A16CD-55A2-4F01-A658-438A93B431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54967" y="408729"/>
            <a:ext cx="9389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НАЦИОНАЛЬНЫЙ ПРОЕКТ  «ОБРАЗОВАНИЕ»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2389" y="5757534"/>
            <a:ext cx="46217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Сроки реализации: 01.01.2019 - 31.12.2024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2389" y="2036745"/>
            <a:ext cx="645838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Национальный проект «Образование»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– это инициатива, направленная на достижение двух ключевых целей*. </a:t>
            </a:r>
          </a:p>
          <a:p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обеспечение глобальной конкурентоспособности российского образования и вхождение Российской Федерации в число 10 ведущих стран мира по качеству общего образования. </a:t>
            </a:r>
          </a:p>
          <a:p>
            <a:endParaRPr lang="en-US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96407" y="6596922"/>
            <a:ext cx="156324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  <a:hlinkClick r:id="rId7"/>
              </a:rPr>
              <a:t>*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hlinkClick r:id="rId7"/>
              </a:rPr>
              <a:t>https://edu.gov.ru/national-project/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E17528F-A29B-4404-8508-AC7A0AD4D1CF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D4FC10EE-9BC1-4B37-9730-6D1A148B1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EBEEF818-38BD-480A-9B22-1E814DE87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3F757E91-633C-45E0-8E38-8F8940BB5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43E418C2-BD46-4515-B203-BC19D5A409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D927D5A2-27B3-4185-841E-72E7A2E8CA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F2C50053-02A3-4CA9-8B8A-3A2F25C54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66D9BFA1-07F9-4E54-8E46-76E1DB2776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E2F91430-0D62-4CE5-9911-3ED799953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65C1C419-F34D-4D7B-BAC6-5519BC1C5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ECC60C61-68E9-4E64-89DB-EE405C87F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D25F7B16-4431-4A80-ABCB-743E2C96F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47569852-DE14-4E5C-B2D1-E9F307F66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2558E6B6-983C-43F9-B70B-EB2F51FB7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F38339E7-E7FF-401A-A81A-D796CD4E3F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pic>
        <p:nvPicPr>
          <p:cNvPr id="63546" name="Picture 58" descr="base-valu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32" y="1324864"/>
            <a:ext cx="2792599" cy="164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548" name="Picture 60" descr="base-valu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774" y="3107805"/>
            <a:ext cx="2694160" cy="158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50" name="Picture 62" descr="base-valu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456" y="4841901"/>
            <a:ext cx="2686840" cy="158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367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4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12633" y="223054"/>
            <a:ext cx="10502068" cy="935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Функциональная грамотность в контексте национального проекта «Образование»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64369" y="5237768"/>
            <a:ext cx="231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2D9AC4-09ED-41C8-9B7E-ABA991EBB706}"/>
              </a:ext>
            </a:extLst>
          </p:cNvPr>
          <p:cNvSpPr txBox="1"/>
          <p:nvPr/>
        </p:nvSpPr>
        <p:spPr>
          <a:xfrm>
            <a:off x="512633" y="1530001"/>
            <a:ext cx="10474681" cy="94580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 marL="723900">
              <a:defRPr sz="2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/>
            <a:endParaRPr lang="ru-RU" dirty="0"/>
          </a:p>
          <a:p>
            <a:pPr marL="0"/>
            <a:r>
              <a:rPr lang="ru-RU" dirty="0"/>
              <a:t>Формируя функциональную грамотность обучающихся, мы решаем задачи стратегического развития Российской Федерации:</a:t>
            </a:r>
          </a:p>
          <a:p>
            <a:pPr marL="0"/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572052" y="2643029"/>
            <a:ext cx="53563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усиление позиций Российской Федерации в глобальной конкуренции  путем развития человеческого потенциала как основного фактора экономического развития;</a:t>
            </a:r>
          </a:p>
          <a:p>
            <a:pPr algn="just"/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технологическое первенство на мировой арене, усиление роли инноваций в социально-экономическом развитии.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10627" y="6039901"/>
            <a:ext cx="118395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Функциональная грамотность – основа жизненной и профессиональной успешности выпускников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!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5935903" y="2464319"/>
            <a:ext cx="5051411" cy="3408356"/>
            <a:chOff x="5939303" y="983978"/>
            <a:chExt cx="6184815" cy="4116026"/>
          </a:xfrm>
        </p:grpSpPr>
        <p:pic>
          <p:nvPicPr>
            <p:cNvPr id="62" name="Picture 18" descr="https://static.tildacdn.com/tild6239-3135-4666-b532-343761643437/karta-mi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164" y="983978"/>
              <a:ext cx="6170954" cy="4116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11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303" y="2934536"/>
              <a:ext cx="285484" cy="355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500209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15" y="1424776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СПАСИБО ЗА ВНИМАНИЕ!</a:t>
            </a:r>
            <a:b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Подзаголовок 2"/>
          <p:cNvSpPr txBox="1">
            <a:spLocks/>
          </p:cNvSpPr>
          <p:nvPr/>
        </p:nvSpPr>
        <p:spPr>
          <a:xfrm>
            <a:off x="2798855" y="2862924"/>
            <a:ext cx="7330667" cy="892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ru-RU" sz="29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29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 bwMode="auto">
          <a:xfrm>
            <a:off x="215445" y="5667488"/>
            <a:ext cx="9007880" cy="740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82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6176" y="365162"/>
            <a:ext cx="11526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Единая система оценки качества образования</a:t>
            </a:r>
          </a:p>
        </p:txBody>
      </p:sp>
      <p:sp>
        <p:nvSpPr>
          <p:cNvPr id="90" name="TextBox 41">
            <a:extLst>
              <a:ext uri="{FF2B5EF4-FFF2-40B4-BE49-F238E27FC236}">
                <a16:creationId xmlns:a16="http://schemas.microsoft.com/office/drawing/2014/main" id="{6A11E227-FD05-4E16-8900-13031C87BF42}"/>
              </a:ext>
            </a:extLst>
          </p:cNvPr>
          <p:cNvSpPr txBox="1"/>
          <p:nvPr/>
        </p:nvSpPr>
        <p:spPr>
          <a:xfrm>
            <a:off x="8294430" y="5722484"/>
            <a:ext cx="2913092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Международные исследования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57842" y="3196059"/>
            <a:ext cx="4136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Национальные исследования </a:t>
            </a:r>
          </a:p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качества 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53825" y="3123579"/>
            <a:ext cx="1979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Государственная </a:t>
            </a:r>
          </a:p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итоговая аттестация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41486" y="5495887"/>
            <a:ext cx="20919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Всероссийские </a:t>
            </a:r>
          </a:p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проверочные работы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34218" y="1282291"/>
            <a:ext cx="3850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Общероссийская оценка по модели PISA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05299" y="6622611"/>
            <a:ext cx="55888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Приказ МИНПРОСВЕЩЕНИЯ N 219, РОСОБРНАДЗОРА приказ N 590, от 06.05.2019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270253" y="2030438"/>
            <a:ext cx="1213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PISA</a:t>
            </a:r>
            <a:endParaRPr lang="ru-RU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3525044" y="1272949"/>
            <a:ext cx="8803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НОВОЕ!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281123" y="1599044"/>
            <a:ext cx="5523490" cy="4537666"/>
            <a:chOff x="3281123" y="1599044"/>
            <a:chExt cx="5523490" cy="4537666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3333469" y="1599044"/>
              <a:ext cx="5450890" cy="4537666"/>
              <a:chOff x="3381956" y="1489057"/>
              <a:chExt cx="5450890" cy="4537666"/>
            </a:xfrm>
          </p:grpSpPr>
          <p:sp>
            <p:nvSpPr>
              <p:cNvPr id="87" name="Полилиния: фигура 81">
                <a:extLst>
                  <a:ext uri="{FF2B5EF4-FFF2-40B4-BE49-F238E27FC236}">
                    <a16:creationId xmlns:a16="http://schemas.microsoft.com/office/drawing/2014/main" id="{7E4E9A42-580C-41D5-8D94-84683A11A8C9}"/>
                  </a:ext>
                </a:extLst>
              </p:cNvPr>
              <p:cNvSpPr/>
              <p:nvPr/>
            </p:nvSpPr>
            <p:spPr>
              <a:xfrm>
                <a:off x="3381956" y="1490234"/>
                <a:ext cx="5450890" cy="4536489"/>
              </a:xfrm>
              <a:custGeom>
                <a:avLst/>
                <a:gdLst>
                  <a:gd name="connsiteX0" fmla="*/ 1239899 w 2487142"/>
                  <a:gd name="connsiteY0" fmla="*/ 337 h 2322329"/>
                  <a:gd name="connsiteX1" fmla="*/ 1507315 w 2487142"/>
                  <a:gd name="connsiteY1" fmla="*/ 197071 h 2322329"/>
                  <a:gd name="connsiteX2" fmla="*/ 1318646 w 2487142"/>
                  <a:gd name="connsiteY2" fmla="*/ 517080 h 2322329"/>
                  <a:gd name="connsiteX3" fmla="*/ 1318646 w 2487142"/>
                  <a:gd name="connsiteY3" fmla="*/ 895666 h 2322329"/>
                  <a:gd name="connsiteX4" fmla="*/ 1609891 w 2487142"/>
                  <a:gd name="connsiteY4" fmla="*/ 1097930 h 2322329"/>
                  <a:gd name="connsiteX5" fmla="*/ 1962538 w 2487142"/>
                  <a:gd name="connsiteY5" fmla="*/ 950500 h 2322329"/>
                  <a:gd name="connsiteX6" fmla="*/ 2121236 w 2487142"/>
                  <a:gd name="connsiteY6" fmla="*/ 672671 h 2322329"/>
                  <a:gd name="connsiteX7" fmla="*/ 2467867 w 2487142"/>
                  <a:gd name="connsiteY7" fmla="*/ 812594 h 2322329"/>
                  <a:gd name="connsiteX8" fmla="*/ 2325364 w 2487142"/>
                  <a:gd name="connsiteY8" fmla="*/ 1157361 h 2322329"/>
                  <a:gd name="connsiteX9" fmla="*/ 2016716 w 2487142"/>
                  <a:gd name="connsiteY9" fmla="*/ 1071990 h 2322329"/>
                  <a:gd name="connsiteX10" fmla="*/ 1655532 w 2487142"/>
                  <a:gd name="connsiteY10" fmla="*/ 1220404 h 2322329"/>
                  <a:gd name="connsiteX11" fmla="*/ 1663412 w 2487142"/>
                  <a:gd name="connsiteY11" fmla="*/ 1300193 h 2322329"/>
                  <a:gd name="connsiteX12" fmla="*/ 1580340 w 2487142"/>
                  <a:gd name="connsiteY12" fmla="*/ 1547111 h 2322329"/>
                  <a:gd name="connsiteX13" fmla="*/ 1864033 w 2487142"/>
                  <a:gd name="connsiteY13" fmla="*/ 1833760 h 2322329"/>
                  <a:gd name="connsiteX14" fmla="*/ 2185031 w 2487142"/>
                  <a:gd name="connsiteY14" fmla="*/ 1875105 h 2322329"/>
                  <a:gd name="connsiteX15" fmla="*/ 2182647 w 2487142"/>
                  <a:gd name="connsiteY15" fmla="*/ 2246580 h 2322329"/>
                  <a:gd name="connsiteX16" fmla="*/ 1811169 w 2487142"/>
                  <a:gd name="connsiteY16" fmla="*/ 2244196 h 2322329"/>
                  <a:gd name="connsiteX17" fmla="*/ 1771768 w 2487142"/>
                  <a:gd name="connsiteY17" fmla="*/ 1922414 h 2322329"/>
                  <a:gd name="connsiteX18" fmla="*/ 1486761 w 2487142"/>
                  <a:gd name="connsiteY18" fmla="*/ 1637407 h 2322329"/>
                  <a:gd name="connsiteX19" fmla="*/ 1019192 w 2487142"/>
                  <a:gd name="connsiteY19" fmla="*/ 1637407 h 2322329"/>
                  <a:gd name="connsiteX20" fmla="*/ 734185 w 2487142"/>
                  <a:gd name="connsiteY20" fmla="*/ 1922414 h 2322329"/>
                  <a:gd name="connsiteX21" fmla="*/ 734185 w 2487142"/>
                  <a:gd name="connsiteY21" fmla="*/ 2190406 h 2322329"/>
                  <a:gd name="connsiteX22" fmla="*/ 374256 w 2487142"/>
                  <a:gd name="connsiteY22" fmla="*/ 2282343 h 2322329"/>
                  <a:gd name="connsiteX23" fmla="*/ 282318 w 2487142"/>
                  <a:gd name="connsiteY23" fmla="*/ 1922414 h 2322329"/>
                  <a:gd name="connsiteX24" fmla="*/ 642247 w 2487142"/>
                  <a:gd name="connsiteY24" fmla="*/ 1830476 h 2322329"/>
                  <a:gd name="connsiteX25" fmla="*/ 924299 w 2487142"/>
                  <a:gd name="connsiteY25" fmla="*/ 1544813 h 2322329"/>
                  <a:gd name="connsiteX26" fmla="*/ 850749 w 2487142"/>
                  <a:gd name="connsiteY26" fmla="*/ 1216464 h 2322329"/>
                  <a:gd name="connsiteX27" fmla="*/ 487923 w 2487142"/>
                  <a:gd name="connsiteY27" fmla="*/ 1068707 h 2322329"/>
                  <a:gd name="connsiteX28" fmla="*/ 223951 w 2487142"/>
                  <a:gd name="connsiteY28" fmla="*/ 1166473 h 2322329"/>
                  <a:gd name="connsiteX29" fmla="*/ 4696 w 2487142"/>
                  <a:gd name="connsiteY29" fmla="*/ 846683 h 2322329"/>
                  <a:gd name="connsiteX30" fmla="*/ 324488 w 2487142"/>
                  <a:gd name="connsiteY30" fmla="*/ 627425 h 2322329"/>
                  <a:gd name="connsiteX31" fmla="*/ 543743 w 2487142"/>
                  <a:gd name="connsiteY31" fmla="*/ 947217 h 2322329"/>
                  <a:gd name="connsiteX32" fmla="*/ 897703 w 2487142"/>
                  <a:gd name="connsiteY32" fmla="*/ 1095303 h 2322329"/>
                  <a:gd name="connsiteX33" fmla="*/ 1187306 w 2487142"/>
                  <a:gd name="connsiteY33" fmla="*/ 895338 h 2322329"/>
                  <a:gd name="connsiteX34" fmla="*/ 1187306 w 2487142"/>
                  <a:gd name="connsiteY34" fmla="*/ 517080 h 2322329"/>
                  <a:gd name="connsiteX35" fmla="*/ 998637 w 2487142"/>
                  <a:gd name="connsiteY35" fmla="*/ 328411 h 2322329"/>
                  <a:gd name="connsiteX36" fmla="*/ 1187306 w 2487142"/>
                  <a:gd name="connsiteY36" fmla="*/ 8405 h 2322329"/>
                  <a:gd name="connsiteX37" fmla="*/ 1239899 w 2487142"/>
                  <a:gd name="connsiteY37" fmla="*/ 337 h 232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487142" h="2322329">
                    <a:moveTo>
                      <a:pt x="1239899" y="337"/>
                    </a:moveTo>
                    <a:cubicBezTo>
                      <a:pt x="1361920" y="-5871"/>
                      <a:pt x="1475580" y="74165"/>
                      <a:pt x="1507315" y="197071"/>
                    </a:cubicBezTo>
                    <a:cubicBezTo>
                      <a:pt x="1543581" y="337539"/>
                      <a:pt x="1459114" y="480810"/>
                      <a:pt x="1318646" y="517080"/>
                    </a:cubicBezTo>
                    <a:lnTo>
                      <a:pt x="1318646" y="895666"/>
                    </a:lnTo>
                    <a:cubicBezTo>
                      <a:pt x="1441383" y="915420"/>
                      <a:pt x="1548517" y="989820"/>
                      <a:pt x="1609891" y="1097930"/>
                    </a:cubicBezTo>
                    <a:lnTo>
                      <a:pt x="1962538" y="950500"/>
                    </a:lnTo>
                    <a:cubicBezTo>
                      <a:pt x="1947014" y="832754"/>
                      <a:pt x="2011928" y="719113"/>
                      <a:pt x="2121236" y="672671"/>
                    </a:cubicBezTo>
                    <a:cubicBezTo>
                      <a:pt x="2255593" y="615591"/>
                      <a:pt x="2410787" y="678237"/>
                      <a:pt x="2467867" y="812594"/>
                    </a:cubicBezTo>
                    <a:cubicBezTo>
                      <a:pt x="2521874" y="947145"/>
                      <a:pt x="2458608" y="1100206"/>
                      <a:pt x="2325364" y="1157361"/>
                    </a:cubicBezTo>
                    <a:cubicBezTo>
                      <a:pt x="2215025" y="1202158"/>
                      <a:pt x="2088352" y="1167120"/>
                      <a:pt x="2016716" y="1071990"/>
                    </a:cubicBezTo>
                    <a:lnTo>
                      <a:pt x="1655532" y="1220404"/>
                    </a:lnTo>
                    <a:cubicBezTo>
                      <a:pt x="1660818" y="1246669"/>
                      <a:pt x="1663458" y="1273400"/>
                      <a:pt x="1663412" y="1300193"/>
                    </a:cubicBezTo>
                    <a:cubicBezTo>
                      <a:pt x="1663439" y="1389363"/>
                      <a:pt x="1634262" y="1476089"/>
                      <a:pt x="1580340" y="1547111"/>
                    </a:cubicBezTo>
                    <a:lnTo>
                      <a:pt x="1864033" y="1833760"/>
                    </a:lnTo>
                    <a:cubicBezTo>
                      <a:pt x="1967825" y="1772158"/>
                      <a:pt x="2100238" y="1789213"/>
                      <a:pt x="2185031" y="1875105"/>
                    </a:cubicBezTo>
                    <a:cubicBezTo>
                      <a:pt x="2286954" y="1978345"/>
                      <a:pt x="2285886" y="2144660"/>
                      <a:pt x="2182647" y="2246580"/>
                    </a:cubicBezTo>
                    <a:cubicBezTo>
                      <a:pt x="2079407" y="2348503"/>
                      <a:pt x="1913092" y="2347435"/>
                      <a:pt x="1811169" y="2244196"/>
                    </a:cubicBezTo>
                    <a:cubicBezTo>
                      <a:pt x="1727591" y="2157798"/>
                      <a:pt x="1711506" y="2026425"/>
                      <a:pt x="1771768" y="1922414"/>
                    </a:cubicBezTo>
                    <a:lnTo>
                      <a:pt x="1486761" y="1637407"/>
                    </a:lnTo>
                    <a:cubicBezTo>
                      <a:pt x="1346198" y="1735052"/>
                      <a:pt x="1159755" y="1735052"/>
                      <a:pt x="1019192" y="1637407"/>
                    </a:cubicBezTo>
                    <a:lnTo>
                      <a:pt x="734185" y="1922414"/>
                    </a:lnTo>
                    <a:cubicBezTo>
                      <a:pt x="783181" y="2005027"/>
                      <a:pt x="783181" y="2107793"/>
                      <a:pt x="734185" y="2190406"/>
                    </a:cubicBezTo>
                    <a:cubicBezTo>
                      <a:pt x="660182" y="2315185"/>
                      <a:pt x="499038" y="2356347"/>
                      <a:pt x="374256" y="2282343"/>
                    </a:cubicBezTo>
                    <a:cubicBezTo>
                      <a:pt x="249476" y="2208337"/>
                      <a:pt x="208315" y="2047193"/>
                      <a:pt x="282318" y="1922414"/>
                    </a:cubicBezTo>
                    <a:cubicBezTo>
                      <a:pt x="356324" y="1797635"/>
                      <a:pt x="517468" y="1756473"/>
                      <a:pt x="642247" y="1830476"/>
                    </a:cubicBezTo>
                    <a:lnTo>
                      <a:pt x="924299" y="1544813"/>
                    </a:lnTo>
                    <a:cubicBezTo>
                      <a:pt x="853747" y="1451013"/>
                      <a:pt x="826953" y="1331396"/>
                      <a:pt x="850749" y="1216464"/>
                    </a:cubicBezTo>
                    <a:lnTo>
                      <a:pt x="487923" y="1068707"/>
                    </a:lnTo>
                    <a:cubicBezTo>
                      <a:pt x="424654" y="1147425"/>
                      <a:pt x="323233" y="1184992"/>
                      <a:pt x="223951" y="1166473"/>
                    </a:cubicBezTo>
                    <a:cubicBezTo>
                      <a:pt x="75097" y="1138711"/>
                      <a:pt x="-23067" y="995537"/>
                      <a:pt x="4696" y="846683"/>
                    </a:cubicBezTo>
                    <a:cubicBezTo>
                      <a:pt x="32458" y="697829"/>
                      <a:pt x="175631" y="599663"/>
                      <a:pt x="324488" y="627425"/>
                    </a:cubicBezTo>
                    <a:cubicBezTo>
                      <a:pt x="473341" y="655187"/>
                      <a:pt x="571505" y="798363"/>
                      <a:pt x="543743" y="947217"/>
                    </a:cubicBezTo>
                    <a:lnTo>
                      <a:pt x="897703" y="1095303"/>
                    </a:lnTo>
                    <a:cubicBezTo>
                      <a:pt x="959242" y="988477"/>
                      <a:pt x="1065607" y="915035"/>
                      <a:pt x="1187306" y="895338"/>
                    </a:cubicBezTo>
                    <a:lnTo>
                      <a:pt x="1187306" y="517080"/>
                    </a:lnTo>
                    <a:cubicBezTo>
                      <a:pt x="1094781" y="493189"/>
                      <a:pt x="1022528" y="420936"/>
                      <a:pt x="998637" y="328411"/>
                    </a:cubicBezTo>
                    <a:cubicBezTo>
                      <a:pt x="962371" y="187946"/>
                      <a:pt x="1046839" y="44671"/>
                      <a:pt x="1187306" y="8405"/>
                    </a:cubicBezTo>
                    <a:cubicBezTo>
                      <a:pt x="1204865" y="3871"/>
                      <a:pt x="1222467" y="1224"/>
                      <a:pt x="1239899" y="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F0"/>
                  </a:gs>
                  <a:gs pos="88000">
                    <a:srgbClr val="2D2B8D"/>
                  </a:gs>
                </a:gsLst>
                <a:lin ang="2400000" scaled="0"/>
              </a:gradFill>
              <a:ln w="32742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>
                  <a:solidFill>
                    <a:schemeClr val="tx1"/>
                  </a:solidFill>
                </a:endParaRPr>
              </a:p>
            </p:txBody>
          </p:sp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68289" y="1489057"/>
                <a:ext cx="1971675" cy="1752600"/>
              </a:xfrm>
              <a:prstGeom prst="rect">
                <a:avLst/>
              </a:prstGeom>
            </p:spPr>
          </p:pic>
        </p:grpSp>
        <p:sp>
          <p:nvSpPr>
            <p:cNvPr id="94" name="TextBox 93"/>
            <p:cNvSpPr txBox="1"/>
            <p:nvPr/>
          </p:nvSpPr>
          <p:spPr>
            <a:xfrm>
              <a:off x="3281123" y="3133161"/>
              <a:ext cx="1213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ГИА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769507" y="5470199"/>
              <a:ext cx="1213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ВПР 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591081" y="3196059"/>
              <a:ext cx="1213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НИКО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080898" y="5429745"/>
              <a:ext cx="1213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МИ</a:t>
              </a:r>
            </a:p>
          </p:txBody>
        </p:sp>
      </p:grpSp>
      <p:sp>
        <p:nvSpPr>
          <p:cNvPr id="36" name="Номер слайда 8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>
                <a:solidFill>
                  <a:schemeClr val="tx1">
                    <a:tint val="75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5176491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497323" y="470893"/>
            <a:ext cx="981378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Структура измерительных материалов </a:t>
            </a:r>
            <a:r>
              <a:rPr lang="en-US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PISA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Диаграмма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564654"/>
              </p:ext>
            </p:extLst>
          </p:nvPr>
        </p:nvGraphicFramePr>
        <p:xfrm>
          <a:off x="1595320" y="1400043"/>
          <a:ext cx="8201522" cy="5433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3191288" y="2146575"/>
            <a:ext cx="27433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Креативное </a:t>
            </a:r>
          </a:p>
          <a:p>
            <a:pPr lvl="0"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Мышление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Разрешение  проблем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Глобальные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компетенции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861604" y="2713521"/>
            <a:ext cx="1611339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Читательская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грамотность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2009, 2018, 2027</a:t>
            </a:r>
          </a:p>
        </p:txBody>
      </p:sp>
      <p:sp>
        <p:nvSpPr>
          <p:cNvPr id="54" name="Стрелка: пятиугольник 27">
            <a:extLst>
              <a:ext uri="{FF2B5EF4-FFF2-40B4-BE49-F238E27FC236}">
                <a16:creationId xmlns:a16="http://schemas.microsoft.com/office/drawing/2014/main" id="{39050F66-3963-498A-9692-341E39573DA0}"/>
              </a:ext>
            </a:extLst>
          </p:cNvPr>
          <p:cNvSpPr/>
          <p:nvPr/>
        </p:nvSpPr>
        <p:spPr>
          <a:xfrm>
            <a:off x="897349" y="1770009"/>
            <a:ext cx="3110608" cy="943512"/>
          </a:xfrm>
          <a:prstGeom prst="homePlate">
            <a:avLst>
              <a:gd name="adj" fmla="val 28766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Ведущий компонент в </a:t>
            </a:r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2021 г. </a:t>
            </a:r>
            <a:endParaRPr lang="ru-RU" sz="1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3" name="Стрелка: пятиугольник 27">
            <a:extLst>
              <a:ext uri="{FF2B5EF4-FFF2-40B4-BE49-F238E27FC236}">
                <a16:creationId xmlns:a16="http://schemas.microsoft.com/office/drawing/2014/main" id="{39050F66-3963-498A-9692-341E39573DA0}"/>
              </a:ext>
            </a:extLst>
          </p:cNvPr>
          <p:cNvSpPr/>
          <p:nvPr/>
        </p:nvSpPr>
        <p:spPr>
          <a:xfrm>
            <a:off x="771894" y="4388947"/>
            <a:ext cx="2778752" cy="943512"/>
          </a:xfrm>
          <a:prstGeom prst="homePlate">
            <a:avLst>
              <a:gd name="adj" fmla="val 28766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Ведущий компонент в </a:t>
            </a:r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2024 г.</a:t>
            </a:r>
          </a:p>
        </p:txBody>
      </p:sp>
      <p:sp>
        <p:nvSpPr>
          <p:cNvPr id="49" name="Стрелка: пятиугольник 27">
            <a:extLst>
              <a:ext uri="{FF2B5EF4-FFF2-40B4-BE49-F238E27FC236}">
                <a16:creationId xmlns:a16="http://schemas.microsoft.com/office/drawing/2014/main" id="{39050F66-3963-498A-9692-341E39573DA0}"/>
              </a:ext>
            </a:extLst>
          </p:cNvPr>
          <p:cNvSpPr/>
          <p:nvPr/>
        </p:nvSpPr>
        <p:spPr>
          <a:xfrm flipH="1">
            <a:off x="7998249" y="3939779"/>
            <a:ext cx="3335544" cy="943512"/>
          </a:xfrm>
          <a:prstGeom prst="homePlate">
            <a:avLst>
              <a:gd name="adj" fmla="val 28766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Ведущий компонент в</a:t>
            </a:r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2021 </a:t>
            </a:r>
            <a:r>
              <a:rPr lang="ru-RU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г. </a:t>
            </a:r>
            <a:endParaRPr lang="ru-RU" sz="12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971847" y="4075194"/>
            <a:ext cx="27183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Естественно–научная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грамотность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2006, 2015, 2024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40720" y="4042203"/>
            <a:ext cx="1797465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Математическая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грамотность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2003, 2012, 2021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58204" y="5370885"/>
            <a:ext cx="2011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Финансовая</a:t>
            </a:r>
          </a:p>
          <a:p>
            <a:pPr lvl="0"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грамотность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473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Овал 108"/>
          <p:cNvSpPr/>
          <p:nvPr/>
        </p:nvSpPr>
        <p:spPr>
          <a:xfrm>
            <a:off x="4805220" y="2126610"/>
            <a:ext cx="2991124" cy="2778873"/>
          </a:xfrm>
          <a:prstGeom prst="ellipse">
            <a:avLst/>
          </a:prstGeom>
          <a:solidFill>
            <a:srgbClr val="2F5597">
              <a:alpha val="96000"/>
            </a:srgbClr>
          </a:solidFill>
          <a:ln w="25400">
            <a:solidFill>
              <a:srgbClr val="2F5597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44" name="TextBox 43"/>
          <p:cNvSpPr txBox="1"/>
          <p:nvPr/>
        </p:nvSpPr>
        <p:spPr>
          <a:xfrm>
            <a:off x="457684" y="253431"/>
            <a:ext cx="1110021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Концептуальная рамка оценки функциональной грамотности в исследовании  </a:t>
            </a:r>
            <a:r>
              <a:rPr lang="en-US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PISA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5827817" y="3600004"/>
            <a:ext cx="3156890" cy="2938390"/>
          </a:xfrm>
          <a:prstGeom prst="ellipse">
            <a:avLst/>
          </a:prstGeom>
          <a:solidFill>
            <a:srgbClr val="D64214">
              <a:alpha val="89804"/>
            </a:srgbClr>
          </a:solidFill>
          <a:ln w="38100">
            <a:solidFill>
              <a:srgbClr val="D6421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cxnSp>
        <p:nvCxnSpPr>
          <p:cNvPr id="5" name="Прямая со стрелкой 4"/>
          <p:cNvCxnSpPr/>
          <p:nvPr/>
        </p:nvCxnSpPr>
        <p:spPr>
          <a:xfrm flipH="1" flipV="1">
            <a:off x="3119576" y="2729537"/>
            <a:ext cx="1160970" cy="1426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2958947" y="3553301"/>
            <a:ext cx="1321599" cy="585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235308" y="4164372"/>
            <a:ext cx="1045238" cy="66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8194040" y="2695555"/>
            <a:ext cx="1660137" cy="4535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Разделы математики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9868401" y="3387612"/>
            <a:ext cx="2130457" cy="606646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Цели чтения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9934161" y="5211912"/>
            <a:ext cx="2207370" cy="100172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Здоровье, ресурсы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окружающая среда,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связь науки и технологии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7406262" y="1990709"/>
            <a:ext cx="1432134" cy="536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V="1">
            <a:off x="7406262" y="2370726"/>
            <a:ext cx="2527899" cy="156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endCxn id="66" idx="1"/>
          </p:cNvCxnSpPr>
          <p:nvPr/>
        </p:nvCxnSpPr>
        <p:spPr>
          <a:xfrm>
            <a:off x="7371221" y="2522051"/>
            <a:ext cx="822819" cy="400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57" idx="6"/>
            <a:endCxn id="67" idx="1"/>
          </p:cNvCxnSpPr>
          <p:nvPr/>
        </p:nvCxnSpPr>
        <p:spPr>
          <a:xfrm flipV="1">
            <a:off x="8984707" y="3690935"/>
            <a:ext cx="883694" cy="1378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57" idx="6"/>
            <a:endCxn id="69" idx="1"/>
          </p:cNvCxnSpPr>
          <p:nvPr/>
        </p:nvCxnSpPr>
        <p:spPr>
          <a:xfrm>
            <a:off x="8984707" y="5069199"/>
            <a:ext cx="949454" cy="643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57" idx="6"/>
          </p:cNvCxnSpPr>
          <p:nvPr/>
        </p:nvCxnSpPr>
        <p:spPr>
          <a:xfrm flipV="1">
            <a:off x="8984707" y="4716688"/>
            <a:ext cx="883694" cy="352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/>
          <p:cNvSpPr/>
          <p:nvPr/>
        </p:nvSpPr>
        <p:spPr>
          <a:xfrm>
            <a:off x="803216" y="4246071"/>
            <a:ext cx="2965710" cy="13534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давать научные объяснения,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применять естественно-научные методы исследования,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интерпретировать данные,  делать выводы</a:t>
            </a:r>
          </a:p>
          <a:p>
            <a:endParaRPr lang="ru-RU" sz="1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113883" y="2603157"/>
            <a:ext cx="25254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Содержательная </a:t>
            </a:r>
          </a:p>
          <a:p>
            <a:pPr lvl="0" algn="ctr"/>
            <a:r>
              <a:rPr lang="ru-RU" sz="2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модель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949874" y="4733990"/>
            <a:ext cx="2090637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Контексты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или ситуации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1046129" y="1380496"/>
            <a:ext cx="2612901" cy="1353439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Работать с информацией:</a:t>
            </a:r>
          </a:p>
          <a:p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indent="57150">
              <a:buFont typeface="Arial" pitchFamily="34" charset="0"/>
              <a:buChar char="•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находить и извлекать,</a:t>
            </a:r>
          </a:p>
          <a:p>
            <a:pPr indent="57150">
              <a:buFont typeface="Arial" pitchFamily="34" charset="0"/>
              <a:buChar char="•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осмысливать и оценивать,</a:t>
            </a:r>
          </a:p>
          <a:p>
            <a:pPr indent="57150">
              <a:buFont typeface="Arial" pitchFamily="34" charset="0"/>
              <a:buChar char="•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интерпретировать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9954231" y="2011914"/>
            <a:ext cx="1945670" cy="71762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Естественно-научные предметы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Методология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342884" y="2836458"/>
            <a:ext cx="2612901" cy="13534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Формулировать, применять интерпретировать и оценивать результаты с позиций математики и реальной проблемы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9908438" y="4082877"/>
            <a:ext cx="2127295" cy="9954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Мир индивидуума, социума,</a:t>
            </a:r>
          </a:p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 и науки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8233338" y="1537144"/>
            <a:ext cx="1660137" cy="45356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Типы текста</a:t>
            </a:r>
          </a:p>
        </p:txBody>
      </p:sp>
      <p:sp>
        <p:nvSpPr>
          <p:cNvPr id="47" name="Овал 46"/>
          <p:cNvSpPr/>
          <p:nvPr/>
        </p:nvSpPr>
        <p:spPr>
          <a:xfrm>
            <a:off x="3931206" y="3650370"/>
            <a:ext cx="3083631" cy="2905326"/>
          </a:xfrm>
          <a:prstGeom prst="ellipse">
            <a:avLst/>
          </a:prstGeom>
          <a:solidFill>
            <a:srgbClr val="ED7D31">
              <a:alpha val="88000"/>
            </a:srgbClr>
          </a:solidFill>
          <a:ln w="25400">
            <a:solidFill>
              <a:srgbClr val="ED7D3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61" name="Прямоугольник 60"/>
          <p:cNvSpPr/>
          <p:nvPr/>
        </p:nvSpPr>
        <p:spPr>
          <a:xfrm>
            <a:off x="3979324" y="4779868"/>
            <a:ext cx="2737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Компетентностная</a:t>
            </a:r>
          </a:p>
          <a:p>
            <a:pPr lvl="0" algn="ctr"/>
            <a:r>
              <a:rPr lang="ru-RU" sz="2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модель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604438" y="4212850"/>
            <a:ext cx="1671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БЛОК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ЗАДАНИЙ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59109" y="6136062"/>
            <a:ext cx="281826" cy="22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0935" y="6170055"/>
            <a:ext cx="28300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Естественно–научная грамотность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59109" y="6406912"/>
            <a:ext cx="281826" cy="2227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59110" y="5870444"/>
            <a:ext cx="281826" cy="215768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24672" y="5886822"/>
            <a:ext cx="28300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Читательская грамотность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40934" y="6406911"/>
            <a:ext cx="28300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Математическая грамотность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schemeClr val="tx2"/>
                </a:solidFill>
              </a:rPr>
              <a:pPr/>
              <a:t>5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91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489537" y="340218"/>
            <a:ext cx="1093867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Формируем функциональную грамотность</a:t>
            </a:r>
          </a:p>
        </p:txBody>
      </p:sp>
      <p:sp>
        <p:nvSpPr>
          <p:cNvPr id="105" name="Подзаголовок 2"/>
          <p:cNvSpPr txBox="1">
            <a:spLocks/>
          </p:cNvSpPr>
          <p:nvPr/>
        </p:nvSpPr>
        <p:spPr>
          <a:xfrm>
            <a:off x="483215" y="2951248"/>
            <a:ext cx="6089316" cy="260071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ru-RU"/>
            </a:defPPr>
            <a:lvl1pPr marR="0" lvl="0" fontAlgn="auto">
              <a:spcAft>
                <a:spcPts val="0"/>
              </a:spcAft>
              <a:buClrTx/>
              <a:buSzTx/>
              <a:tabLst/>
              <a:defRPr sz="1200" b="1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создание учебных ситуаций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инициирующих  учебную деятельность  учащихся, мотивирующих их на учебную деятельность и  проясняющих смыслы этой деятельности</a:t>
            </a:r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учение в общении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или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учебное сотрудничество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задания на работу в парах и малых группах</a:t>
            </a:r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поисковая активность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задания поискового характера, учебные исследования, проекты</a:t>
            </a:r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оценочная самостоятельность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школьников, задания на само- и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взаимооценку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приобретение опыта </a:t>
            </a:r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кейсы, ролевые игры, диспуты, требующие разрешения проблем, принятия решений, позитивного поведения</a:t>
            </a:r>
            <a:endPara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83215" y="1667221"/>
            <a:ext cx="5934677" cy="7284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>
              <a:defRPr sz="1400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2000" dirty="0">
                <a:solidFill>
                  <a:schemeClr val="bg1"/>
                </a:solidFill>
              </a:rPr>
              <a:t>Эффективные педагогические практики: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6562" name="Picture 2" descr="http://www.tutor4life.com/wp-content/uploads/2014/09/bigstock-Teacher-Giving-Personal-Instru-39177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788" y="1667221"/>
            <a:ext cx="3093244" cy="206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6" name="Picture 6" descr="https://d2ikzglg0h-flywheel.netdna-ssl.com/wp-content/uploads/2019/06/mision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788" y="4449925"/>
            <a:ext cx="3093244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https://versiya.info/uploads/posts/2018-08/1533101005_y3wxit1ur8dc6xgyykmfmokbd6xgyykmfmok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59391" y="3251647"/>
            <a:ext cx="3093244" cy="213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092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685A1-1BE5-4FE3-A40D-2BDF6B33B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cap="all" dirty="0">
                <a:ln w="3175" cmpd="sng">
                  <a:noFill/>
                </a:ln>
                <a:solidFill>
                  <a:srgbClr val="052F61"/>
                </a:solidFill>
                <a:latin typeface="Century Gothic"/>
                <a:ea typeface="+mn-ea"/>
                <a:cs typeface="+mn-cs"/>
              </a:rPr>
              <a:t>Под </a:t>
            </a:r>
            <a:r>
              <a:rPr lang="ru-RU" sz="2400" b="1" cap="all" dirty="0">
                <a:ln w="3175" cmpd="sng">
                  <a:noFill/>
                </a:ln>
                <a:solidFill>
                  <a:srgbClr val="052F61"/>
                </a:solidFill>
                <a:latin typeface="Century Gothic"/>
                <a:ea typeface="+mn-ea"/>
                <a:cs typeface="+mn-cs"/>
              </a:rPr>
              <a:t>математической функциональной грамотностью </a:t>
            </a:r>
            <a:r>
              <a:rPr lang="ru-RU" sz="2400" cap="all" dirty="0">
                <a:ln w="3175" cmpd="sng">
                  <a:noFill/>
                </a:ln>
                <a:solidFill>
                  <a:srgbClr val="052F61"/>
                </a:solidFill>
                <a:latin typeface="Century Gothic"/>
                <a:ea typeface="+mn-ea"/>
                <a:cs typeface="+mn-cs"/>
              </a:rPr>
              <a:t>следует подразумевать способность личности использовать приобретенные математические знания для решения задач в различных сферах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CC36F9-8CE8-453C-99EF-2A31A02B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3EEE1A5-7B79-4A32-A169-02DAF82C7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574" y="2043646"/>
            <a:ext cx="5976851" cy="39152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975399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1D7B799-724A-474A-AE0A-10EA750C2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5B68C92-887C-452F-B351-64E0ECB72701}"/>
              </a:ext>
            </a:extLst>
          </p:cNvPr>
          <p:cNvSpPr/>
          <p:nvPr/>
        </p:nvSpPr>
        <p:spPr>
          <a:xfrm>
            <a:off x="318782" y="136525"/>
            <a:ext cx="1155164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Учащиеся, овладевшие математической грамотностью, способны:</a:t>
            </a:r>
          </a:p>
          <a:p>
            <a:pPr>
              <a:buFont typeface="Wingdings" pitchFamily="2" charset="2"/>
              <a:buChar char="q"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распознавать проблемы, которые возникают в окружающей действительности и могут быть решены средствами математики;</a:t>
            </a:r>
          </a:p>
          <a:p>
            <a:pPr>
              <a:buFont typeface="Wingdings" pitchFamily="2" charset="2"/>
              <a:buChar char="q"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формулировать эти проблемы на языке математики;</a:t>
            </a:r>
          </a:p>
          <a:p>
            <a:pPr>
              <a:buFont typeface="Wingdings" pitchFamily="2" charset="2"/>
              <a:buChar char="q"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решать проблемы, используя математические факты и методы;</a:t>
            </a:r>
          </a:p>
          <a:p>
            <a:pPr>
              <a:buFont typeface="Wingdings" pitchFamily="2" charset="2"/>
              <a:buChar char="q"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анализировать использованные методы решения;</a:t>
            </a:r>
          </a:p>
          <a:p>
            <a:pPr>
              <a:buFont typeface="Wingdings" pitchFamily="2" charset="2"/>
              <a:buChar char="q"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интерпретировать полученные результаты с учетом поставленной проблемы;</a:t>
            </a:r>
          </a:p>
          <a:p>
            <a:pPr>
              <a:buFont typeface="Wingdings" pitchFamily="2" charset="2"/>
              <a:buChar char="q"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формулировать и записывать результаты решения.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752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285B6FD-78FC-4148-9282-7572935E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A211B0C-26E0-422C-B0CD-3A3766CEEE9A}"/>
              </a:ext>
            </a:extLst>
          </p:cNvPr>
          <p:cNvSpPr/>
          <p:nvPr/>
        </p:nvSpPr>
        <p:spPr>
          <a:xfrm>
            <a:off x="335560" y="335560"/>
            <a:ext cx="11669086" cy="616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ru-RU" sz="3200" b="1" dirty="0">
                <a:solidFill>
                  <a:schemeClr val="accent1"/>
                </a:solidFill>
              </a:rPr>
              <a:t>Формы работы над задачей</a:t>
            </a:r>
            <a:br>
              <a:rPr lang="ru-RU" sz="3200" b="1" dirty="0">
                <a:solidFill>
                  <a:schemeClr val="accent1"/>
                </a:solidFill>
              </a:rPr>
            </a:b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1. Работа над решённой задачей.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2. Решение задач разными способами. </a:t>
            </a:r>
          </a:p>
          <a:p>
            <a:pPr lvl="1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3. Представление ситуации, описанной в задаче и её моделирование: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а) с помощью отрезков; </a:t>
            </a:r>
          </a:p>
          <a:p>
            <a:pPr lvl="1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б) с помощью чертежа;</a:t>
            </a:r>
          </a:p>
          <a:p>
            <a:pPr lvl="1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в) с помощью таблицы.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4. Разбивка текста задачи на значимые части. 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5. Решение задач с недостающими или лишними данными.</a:t>
            </a:r>
            <a:br>
              <a:rPr lang="ru-RU" sz="3200" dirty="0">
                <a:solidFill>
                  <a:schemeClr val="accent1"/>
                </a:solidFill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025327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L45Bs_49czdZE6X9rW1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8364</TotalTime>
  <Words>873</Words>
  <Application>Microsoft Office PowerPoint</Application>
  <PresentationFormat>Широкоэкранный</PresentationFormat>
  <Paragraphs>215</Paragraphs>
  <Slides>21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Open Sans</vt:lpstr>
      <vt:lpstr>Open Sans Light</vt:lpstr>
      <vt:lpstr>times new roman</vt:lpstr>
      <vt:lpstr>times new roman</vt:lpstr>
      <vt:lpstr>Wingdings</vt:lpstr>
      <vt:lpstr>Тема Office</vt:lpstr>
      <vt:lpstr>Слайд think-cell</vt:lpstr>
      <vt:lpstr>Учитель математики МОБУ СОШ «Муринский «ЦО №1» Мельник А. 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 математической функциональной грамотностью следует подразумевать способность личности использовать приобретенные математические знания для решения задач в различных сферах</vt:lpstr>
      <vt:lpstr>Презентация PowerPoint</vt:lpstr>
      <vt:lpstr>Презентация PowerPoint</vt:lpstr>
      <vt:lpstr>Задания на развитие функциональной грамотности</vt:lpstr>
      <vt:lpstr>Презентация PowerPoint</vt:lpstr>
      <vt:lpstr>Презентация PowerPoint</vt:lpstr>
      <vt:lpstr>Презентация PowerPoint</vt:lpstr>
      <vt:lpstr>01-05. Задачи с практическим содержанием  «Шины»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Дмитрий Мельник</cp:lastModifiedBy>
  <cp:revision>829</cp:revision>
  <cp:lastPrinted>2019-08-02T09:06:22Z</cp:lastPrinted>
  <dcterms:created xsi:type="dcterms:W3CDTF">2018-07-24T05:59:49Z</dcterms:created>
  <dcterms:modified xsi:type="dcterms:W3CDTF">2021-10-31T09:51:13Z</dcterms:modified>
</cp:coreProperties>
</file>