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57" r:id="rId4"/>
    <p:sldId id="260" r:id="rId5"/>
    <p:sldId id="262" r:id="rId6"/>
    <p:sldId id="258" r:id="rId7"/>
    <p:sldId id="263" r:id="rId8"/>
    <p:sldId id="264" r:id="rId9"/>
    <p:sldId id="265" r:id="rId10"/>
    <p:sldId id="266" r:id="rId11"/>
    <p:sldId id="259"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7B59941-94E3-4EEA-AC4A-5D817C297867}" type="datetimeFigureOut">
              <a:rPr lang="ru-RU" smtClean="0"/>
              <a:t>13.08.2023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103984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7B59941-94E3-4EEA-AC4A-5D817C297867}" type="datetimeFigureOut">
              <a:rPr lang="ru-RU" smtClean="0"/>
              <a:t>13.08.2023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2124503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7B59941-94E3-4EEA-AC4A-5D817C297867}" type="datetimeFigureOut">
              <a:rPr lang="ru-RU" smtClean="0"/>
              <a:t>13.08.2023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77BE22D-A4B3-4852-8422-CD9499672218}"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71096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7B59941-94E3-4EEA-AC4A-5D817C297867}" type="datetimeFigureOut">
              <a:rPr lang="ru-RU" smtClean="0"/>
              <a:t>13.08.2023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1077292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7B59941-94E3-4EEA-AC4A-5D817C297867}" type="datetimeFigureOut">
              <a:rPr lang="ru-RU" smtClean="0"/>
              <a:t>13.08.2023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77BE22D-A4B3-4852-8422-CD9499672218}"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35831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7B59941-94E3-4EEA-AC4A-5D817C297867}" type="datetimeFigureOut">
              <a:rPr lang="ru-RU" smtClean="0"/>
              <a:t>13.08.2023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23549092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7B59941-94E3-4EEA-AC4A-5D817C297867}" type="datetimeFigureOut">
              <a:rPr lang="ru-RU" smtClean="0"/>
              <a:t>13.08.2023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38633326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7B59941-94E3-4EEA-AC4A-5D817C297867}" type="datetimeFigureOut">
              <a:rPr lang="ru-RU" smtClean="0"/>
              <a:t>13.08.2023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3819745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7B59941-94E3-4EEA-AC4A-5D817C297867}" type="datetimeFigureOut">
              <a:rPr lang="ru-RU" smtClean="0"/>
              <a:t>13.08.2023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4195604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7B59941-94E3-4EEA-AC4A-5D817C297867}" type="datetimeFigureOut">
              <a:rPr lang="ru-RU" smtClean="0"/>
              <a:t>13.08.2023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3856067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7B59941-94E3-4EEA-AC4A-5D817C297867}" type="datetimeFigureOut">
              <a:rPr lang="ru-RU" smtClean="0"/>
              <a:t>13.08.2023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1833948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7B59941-94E3-4EEA-AC4A-5D817C297867}" type="datetimeFigureOut">
              <a:rPr lang="ru-RU" smtClean="0"/>
              <a:t>13.08.2023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2222592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7B59941-94E3-4EEA-AC4A-5D817C297867}" type="datetimeFigureOut">
              <a:rPr lang="ru-RU" smtClean="0"/>
              <a:t>13.08.2023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1465696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B59941-94E3-4EEA-AC4A-5D817C297867}" type="datetimeFigureOut">
              <a:rPr lang="ru-RU" smtClean="0"/>
              <a:t>13.08.2023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1355180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7B59941-94E3-4EEA-AC4A-5D817C297867}" type="datetimeFigureOut">
              <a:rPr lang="ru-RU" smtClean="0"/>
              <a:t>13.08.2023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3660669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7B59941-94E3-4EEA-AC4A-5D817C297867}" type="datetimeFigureOut">
              <a:rPr lang="ru-RU" smtClean="0"/>
              <a:t>13.08.2023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77BE22D-A4B3-4852-8422-CD9499672218}" type="slidenum">
              <a:rPr lang="ru-RU" smtClean="0"/>
              <a:t>‹#›</a:t>
            </a:fld>
            <a:endParaRPr lang="ru-RU"/>
          </a:p>
        </p:txBody>
      </p:sp>
    </p:spTree>
    <p:extLst>
      <p:ext uri="{BB962C8B-B14F-4D97-AF65-F5344CB8AC3E}">
        <p14:creationId xmlns:p14="http://schemas.microsoft.com/office/powerpoint/2010/main" val="2966040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7B59941-94E3-4EEA-AC4A-5D817C297867}" type="datetimeFigureOut">
              <a:rPr lang="ru-RU" smtClean="0"/>
              <a:t>13.08.2023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77BE22D-A4B3-4852-8422-CD9499672218}" type="slidenum">
              <a:rPr lang="ru-RU" smtClean="0"/>
              <a:t>‹#›</a:t>
            </a:fld>
            <a:endParaRPr lang="ru-RU"/>
          </a:p>
        </p:txBody>
      </p:sp>
    </p:spTree>
    <p:extLst>
      <p:ext uri="{BB962C8B-B14F-4D97-AF65-F5344CB8AC3E}">
        <p14:creationId xmlns:p14="http://schemas.microsoft.com/office/powerpoint/2010/main" val="21945146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b="1" dirty="0">
                <a:solidFill>
                  <a:srgbClr val="0070C0"/>
                </a:solidFill>
                <a:latin typeface="Helvetica Neue"/>
              </a:rPr>
              <a:t>Интегрированные уроки – способ создания целостного мировоззрения</a:t>
            </a:r>
            <a:endParaRPr lang="ru-RU" b="1" i="0" dirty="0">
              <a:solidFill>
                <a:srgbClr val="0070C0"/>
              </a:solidFill>
              <a:effectLst/>
              <a:latin typeface="Helvetica Neue"/>
            </a:endParaRPr>
          </a:p>
        </p:txBody>
      </p:sp>
    </p:spTree>
    <p:extLst>
      <p:ext uri="{BB962C8B-B14F-4D97-AF65-F5344CB8AC3E}">
        <p14:creationId xmlns:p14="http://schemas.microsoft.com/office/powerpoint/2010/main" val="4031914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08454"/>
          </a:xfrm>
        </p:spPr>
        <p:txBody>
          <a:bodyPr/>
          <a:lstStyle/>
          <a:p>
            <a:pPr algn="ctr"/>
            <a:r>
              <a:rPr lang="ru-RU" dirty="0" smtClean="0"/>
              <a:t>Проведение урока:</a:t>
            </a:r>
            <a:endParaRPr lang="ru-RU" dirty="0"/>
          </a:p>
        </p:txBody>
      </p:sp>
      <p:sp>
        <p:nvSpPr>
          <p:cNvPr id="3" name="Объект 2"/>
          <p:cNvSpPr>
            <a:spLocks noGrp="1"/>
          </p:cNvSpPr>
          <p:nvPr>
            <p:ph idx="1"/>
          </p:nvPr>
        </p:nvSpPr>
        <p:spPr/>
        <p:txBody>
          <a:bodyPr/>
          <a:lstStyle/>
          <a:p>
            <a:r>
              <a:rPr lang="ru-RU" dirty="0">
                <a:solidFill>
                  <a:srgbClr val="000000"/>
                </a:solidFill>
                <a:latin typeface="Helvetica Neue"/>
              </a:rPr>
              <a:t>1 этап – фаза вызова: вызвать интерес учащихся к теме урока, его содержанию.</a:t>
            </a:r>
          </a:p>
          <a:p>
            <a:endParaRPr lang="ru-RU" dirty="0"/>
          </a:p>
          <a:p>
            <a:r>
              <a:rPr lang="ru-RU" dirty="0">
                <a:solidFill>
                  <a:srgbClr val="000000"/>
                </a:solidFill>
                <a:latin typeface="Helvetica Neue"/>
              </a:rPr>
              <a:t>2 этап – фаза осмысления: решаются познавательные задачи.</a:t>
            </a:r>
          </a:p>
          <a:p>
            <a:endParaRPr lang="ru-RU" dirty="0"/>
          </a:p>
          <a:p>
            <a:r>
              <a:rPr lang="ru-RU" dirty="0">
                <a:solidFill>
                  <a:srgbClr val="000000"/>
                </a:solidFill>
                <a:latin typeface="Helvetica Neue"/>
              </a:rPr>
              <a:t>3 этап – заключительный: обобщение и рефлексия.</a:t>
            </a:r>
            <a:endParaRPr lang="ru-RU" dirty="0">
              <a:solidFill>
                <a:srgbClr val="000000"/>
              </a:solidFill>
              <a:latin typeface="Helvetica Neue"/>
            </a:endParaRPr>
          </a:p>
        </p:txBody>
      </p:sp>
    </p:spTree>
    <p:extLst>
      <p:ext uri="{BB962C8B-B14F-4D97-AF65-F5344CB8AC3E}">
        <p14:creationId xmlns:p14="http://schemas.microsoft.com/office/powerpoint/2010/main" val="775287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1849" y="197708"/>
            <a:ext cx="9002153" cy="675503"/>
          </a:xfrm>
        </p:spPr>
        <p:txBody>
          <a:bodyPr>
            <a:normAutofit fontScale="90000"/>
          </a:bodyPr>
          <a:lstStyle/>
          <a:p>
            <a:r>
              <a:rPr lang="ru-RU" dirty="0" smtClean="0"/>
              <a:t>Виды уроков для каждого типа урока по ФГОС</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514456912"/>
              </p:ext>
            </p:extLst>
          </p:nvPr>
        </p:nvGraphicFramePr>
        <p:xfrm>
          <a:off x="677334" y="1128584"/>
          <a:ext cx="8596311" cy="5557744"/>
        </p:xfrm>
        <a:graphic>
          <a:graphicData uri="http://schemas.openxmlformats.org/drawingml/2006/table">
            <a:tbl>
              <a:tblPr firstRow="1" bandRow="1">
                <a:tableStyleId>{5C22544A-7EE6-4342-B048-85BDC9FD1C3A}</a:tableStyleId>
              </a:tblPr>
              <a:tblGrid>
                <a:gridCol w="475963"/>
                <a:gridCol w="3616411"/>
                <a:gridCol w="4503937"/>
              </a:tblGrid>
              <a:tr h="477794">
                <a:tc>
                  <a:txBody>
                    <a:bodyPr/>
                    <a:lstStyle/>
                    <a:p>
                      <a:r>
                        <a:rPr lang="ru-RU" dirty="0" smtClean="0"/>
                        <a:t>№</a:t>
                      </a:r>
                      <a:endParaRPr lang="ru-RU" dirty="0"/>
                    </a:p>
                  </a:txBody>
                  <a:tcPr/>
                </a:tc>
                <a:tc>
                  <a:txBody>
                    <a:bodyPr/>
                    <a:lstStyle/>
                    <a:p>
                      <a:pPr algn="ctr"/>
                      <a:r>
                        <a:rPr lang="ru-RU" sz="1200" dirty="0" smtClean="0"/>
                        <a:t>Тип урока по ФГОС</a:t>
                      </a:r>
                      <a:endParaRPr lang="ru-RU" sz="1200" dirty="0"/>
                    </a:p>
                  </a:txBody>
                  <a:tcPr/>
                </a:tc>
                <a:tc>
                  <a:txBody>
                    <a:bodyPr/>
                    <a:lstStyle/>
                    <a:p>
                      <a:r>
                        <a:rPr lang="ru-RU" dirty="0" smtClean="0"/>
                        <a:t>Виды уроков</a:t>
                      </a:r>
                      <a:endParaRPr lang="ru-RU" dirty="0"/>
                    </a:p>
                  </a:txBody>
                  <a:tcPr/>
                </a:tc>
              </a:tr>
              <a:tr h="1513790">
                <a:tc>
                  <a:txBody>
                    <a:bodyPr/>
                    <a:lstStyle/>
                    <a:p>
                      <a:r>
                        <a:rPr lang="ru-RU" dirty="0" smtClean="0"/>
                        <a:t> 1.</a:t>
                      </a:r>
                      <a:endParaRPr lang="ru-RU"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800" dirty="0" smtClean="0"/>
                        <a:t>Урок открытия нового знания</a:t>
                      </a:r>
                    </a:p>
                    <a:p>
                      <a:endParaRPr lang="ru-RU" dirty="0"/>
                    </a:p>
                  </a:txBody>
                  <a:tcPr/>
                </a:tc>
                <a:tc>
                  <a:txBody>
                    <a:bodyPr/>
                    <a:lstStyle/>
                    <a:p>
                      <a:r>
                        <a:rPr lang="ru-RU" dirty="0" smtClean="0"/>
                        <a:t>Лекция, путешествие,</a:t>
                      </a:r>
                      <a:r>
                        <a:rPr lang="ru-RU" baseline="0" dirty="0" smtClean="0"/>
                        <a:t> инсценировка, экспедиция, проблемный урок, экскурсия, беседа, конференция, мультимедиа-урок, игра, уроки смешанного типа.</a:t>
                      </a:r>
                      <a:endParaRPr lang="ru-RU" dirty="0"/>
                    </a:p>
                  </a:txBody>
                  <a:tcPr/>
                </a:tc>
              </a:tr>
              <a:tr h="446815">
                <a:tc>
                  <a:txBody>
                    <a:bodyPr/>
                    <a:lstStyle/>
                    <a:p>
                      <a:r>
                        <a:rPr lang="ru-RU" dirty="0" smtClean="0"/>
                        <a:t>2. </a:t>
                      </a:r>
                      <a:endParaRPr lang="ru-RU" dirty="0"/>
                    </a:p>
                  </a:txBody>
                  <a:tcPr/>
                </a:tc>
                <a:tc>
                  <a:txBody>
                    <a:bodyPr/>
                    <a:lstStyle/>
                    <a:p>
                      <a:r>
                        <a:rPr lang="ru-RU" dirty="0" smtClean="0"/>
                        <a:t>Урок рефлексии</a:t>
                      </a:r>
                      <a:endParaRPr lang="ru-RU" dirty="0"/>
                    </a:p>
                  </a:txBody>
                  <a:tcPr/>
                </a:tc>
                <a:tc>
                  <a:txBody>
                    <a:bodyPr/>
                    <a:lstStyle/>
                    <a:p>
                      <a:r>
                        <a:rPr lang="ru-RU" dirty="0" smtClean="0"/>
                        <a:t>Сочинение, практикум, диалог, ролевая игра, деловая</a:t>
                      </a:r>
                      <a:r>
                        <a:rPr lang="ru-RU" baseline="0" dirty="0" smtClean="0"/>
                        <a:t> игра, комбинированный урок.</a:t>
                      </a:r>
                      <a:endParaRPr lang="ru-RU" dirty="0"/>
                    </a:p>
                  </a:txBody>
                  <a:tcPr/>
                </a:tc>
              </a:tr>
              <a:tr h="446815">
                <a:tc>
                  <a:txBody>
                    <a:bodyPr/>
                    <a:lstStyle/>
                    <a:p>
                      <a:r>
                        <a:rPr lang="ru-RU" dirty="0" smtClean="0"/>
                        <a:t>3. </a:t>
                      </a:r>
                      <a:endParaRPr lang="ru-RU" dirty="0"/>
                    </a:p>
                  </a:txBody>
                  <a:tcPr/>
                </a:tc>
                <a:tc>
                  <a:txBody>
                    <a:bodyPr/>
                    <a:lstStyle/>
                    <a:p>
                      <a:r>
                        <a:rPr lang="ru-RU" dirty="0" smtClean="0"/>
                        <a:t>Урок общеметодологической</a:t>
                      </a:r>
                      <a:r>
                        <a:rPr lang="ru-RU" baseline="0" dirty="0" smtClean="0"/>
                        <a:t> направленности</a:t>
                      </a:r>
                      <a:endParaRPr lang="ru-RU" dirty="0"/>
                    </a:p>
                  </a:txBody>
                  <a:tcPr/>
                </a:tc>
                <a:tc>
                  <a:txBody>
                    <a:bodyPr/>
                    <a:lstStyle/>
                    <a:p>
                      <a:r>
                        <a:rPr lang="ru-RU" dirty="0" smtClean="0"/>
                        <a:t>Конкурс, конференция, экскурсия, консультация, урок-игра, диспут, обсуждение, обзорная лекция, беседа, урок-суд, урок-откровение, урок-совершенствование.</a:t>
                      </a:r>
                      <a:endParaRPr lang="ru-RU" dirty="0"/>
                    </a:p>
                  </a:txBody>
                  <a:tcPr/>
                </a:tc>
              </a:tr>
              <a:tr h="446815">
                <a:tc>
                  <a:txBody>
                    <a:bodyPr/>
                    <a:lstStyle/>
                    <a:p>
                      <a:r>
                        <a:rPr lang="ru-RU" dirty="0" smtClean="0"/>
                        <a:t>4.</a:t>
                      </a:r>
                      <a:endParaRPr lang="ru-RU" dirty="0"/>
                    </a:p>
                  </a:txBody>
                  <a:tcPr/>
                </a:tc>
                <a:tc>
                  <a:txBody>
                    <a:bodyPr/>
                    <a:lstStyle/>
                    <a:p>
                      <a:r>
                        <a:rPr lang="ru-RU" dirty="0" smtClean="0"/>
                        <a:t>Урок развивающего контроля</a:t>
                      </a:r>
                      <a:endParaRPr lang="ru-RU" dirty="0"/>
                    </a:p>
                  </a:txBody>
                  <a:tcPr/>
                </a:tc>
                <a:tc>
                  <a:txBody>
                    <a:bodyPr/>
                    <a:lstStyle/>
                    <a:p>
                      <a:r>
                        <a:rPr lang="ru-RU" dirty="0" smtClean="0"/>
                        <a:t>Письменные работы, устные опросы, викторина, смотр знаний, творческий отчёт, защита проектов, рефератов, тестирование,</a:t>
                      </a:r>
                      <a:r>
                        <a:rPr lang="ru-RU" baseline="0" dirty="0" smtClean="0"/>
                        <a:t> конкурсы.</a:t>
                      </a:r>
                      <a:endParaRPr lang="ru-RU" dirty="0"/>
                    </a:p>
                  </a:txBody>
                  <a:tcPr/>
                </a:tc>
              </a:tr>
            </a:tbl>
          </a:graphicData>
        </a:graphic>
      </p:graphicFrame>
    </p:spTree>
    <p:extLst>
      <p:ext uri="{BB962C8B-B14F-4D97-AF65-F5344CB8AC3E}">
        <p14:creationId xmlns:p14="http://schemas.microsoft.com/office/powerpoint/2010/main" val="3845697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97924"/>
          </a:xfrm>
        </p:spPr>
        <p:txBody>
          <a:bodyPr/>
          <a:lstStyle/>
          <a:p>
            <a:pPr algn="ctr"/>
            <a:r>
              <a:rPr lang="ru-RU" dirty="0" smtClean="0"/>
              <a:t>Вывод:</a:t>
            </a:r>
            <a:endParaRPr lang="ru-RU" dirty="0"/>
          </a:p>
        </p:txBody>
      </p:sp>
      <p:sp>
        <p:nvSpPr>
          <p:cNvPr id="3" name="Объект 2"/>
          <p:cNvSpPr>
            <a:spLocks noGrp="1"/>
          </p:cNvSpPr>
          <p:nvPr>
            <p:ph idx="1"/>
          </p:nvPr>
        </p:nvSpPr>
        <p:spPr>
          <a:xfrm>
            <a:off x="677334" y="1507525"/>
            <a:ext cx="8596668" cy="4533838"/>
          </a:xfrm>
        </p:spPr>
        <p:txBody>
          <a:bodyPr>
            <a:normAutofit/>
          </a:bodyPr>
          <a:lstStyle/>
          <a:p>
            <a:r>
              <a:rPr lang="ru-RU" dirty="0">
                <a:solidFill>
                  <a:srgbClr val="000000"/>
                </a:solidFill>
                <a:latin typeface="Helvetica Neue"/>
              </a:rPr>
              <a:t>1. Знания, полученные на интегрированных уроках, приобретают системность, становятся обобщёнными, комплексными.</a:t>
            </a:r>
          </a:p>
          <a:p>
            <a:r>
              <a:rPr lang="ru-RU" dirty="0">
                <a:solidFill>
                  <a:srgbClr val="000000"/>
                </a:solidFill>
                <a:latin typeface="Helvetica Neue"/>
              </a:rPr>
              <a:t>2. Усиливается мировоззренческая направленность познавательных интересов учащихся, более эффективно формируется их убеждённость и достигается всестороннее развитие личности.</a:t>
            </a:r>
          </a:p>
          <a:p>
            <a:r>
              <a:rPr lang="ru-RU" dirty="0">
                <a:solidFill>
                  <a:srgbClr val="000000"/>
                </a:solidFill>
                <a:latin typeface="Helvetica Neue"/>
              </a:rPr>
              <a:t>3. Интегрированный урок создаёт атмосферу сотрудничества и поиска, побуждает к диалогу, способствует формированию у учащихся образного мышления.</a:t>
            </a:r>
          </a:p>
          <a:p>
            <a:r>
              <a:rPr lang="ru-RU" dirty="0">
                <a:solidFill>
                  <a:srgbClr val="000000"/>
                </a:solidFill>
                <a:latin typeface="Helvetica Neue"/>
              </a:rPr>
              <a:t>4. Интегрированные уроки демонстрируют учащимся единство процессов, происходящем в окружающем нас мире, позволяют им видеть взаимозависимость различных наук. </a:t>
            </a:r>
            <a:endParaRPr lang="ru-RU" dirty="0">
              <a:solidFill>
                <a:srgbClr val="000000"/>
              </a:solidFill>
              <a:latin typeface="Helvetica Neue"/>
            </a:endParaRPr>
          </a:p>
        </p:txBody>
      </p:sp>
    </p:spTree>
    <p:extLst>
      <p:ext uri="{BB962C8B-B14F-4D97-AF65-F5344CB8AC3E}">
        <p14:creationId xmlns:p14="http://schemas.microsoft.com/office/powerpoint/2010/main" val="3264100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260389"/>
            <a:ext cx="8596668" cy="4780974"/>
          </a:xfrm>
        </p:spPr>
        <p:txBody>
          <a:bodyPr>
            <a:normAutofit/>
          </a:bodyPr>
          <a:lstStyle/>
          <a:p>
            <a:r>
              <a:rPr lang="ru-RU" i="1" dirty="0">
                <a:solidFill>
                  <a:srgbClr val="000000"/>
                </a:solidFill>
                <a:latin typeface="Helvetica Neue"/>
              </a:rPr>
              <a:t>Интеграция </a:t>
            </a:r>
            <a:r>
              <a:rPr lang="ru-RU" dirty="0">
                <a:solidFill>
                  <a:srgbClr val="000000"/>
                </a:solidFill>
                <a:latin typeface="Helvetica Neue"/>
              </a:rPr>
              <a:t>– (лат. – восстановление, восполнение) – это глубокое взаимопроникновение, насколько это возможно, в одном учебном материале обобщённый знаний той или иной области.</a:t>
            </a:r>
          </a:p>
          <a:p>
            <a:r>
              <a:rPr lang="ru-RU" i="1" dirty="0">
                <a:solidFill>
                  <a:srgbClr val="000000"/>
                </a:solidFill>
                <a:latin typeface="Helvetica Neue"/>
              </a:rPr>
              <a:t>Интеграция </a:t>
            </a:r>
            <a:r>
              <a:rPr lang="ru-RU" dirty="0">
                <a:solidFill>
                  <a:srgbClr val="000000"/>
                </a:solidFill>
                <a:latin typeface="Helvetica Neue"/>
              </a:rPr>
              <a:t>– объединение в целое, в единство каких-либо элементов, восстановление какого-либо единства.</a:t>
            </a:r>
          </a:p>
          <a:p>
            <a:r>
              <a:rPr lang="ru-RU" i="1" dirty="0">
                <a:solidFill>
                  <a:srgbClr val="000000"/>
                </a:solidFill>
                <a:latin typeface="Helvetica Neue"/>
              </a:rPr>
              <a:t>Интеграция</a:t>
            </a:r>
            <a:r>
              <a:rPr lang="ru-RU" dirty="0">
                <a:solidFill>
                  <a:srgbClr val="000000"/>
                </a:solidFill>
                <a:latin typeface="Helvetica Neue"/>
              </a:rPr>
              <a:t> – это сторона процесса развития, связанная с объединением в целое ранее разносторонних частей и элементов.</a:t>
            </a:r>
          </a:p>
          <a:p>
            <a:endParaRPr lang="ru-RU" sz="1700" dirty="0">
              <a:solidFill>
                <a:srgbClr val="000000"/>
              </a:solidFill>
              <a:latin typeface="Helvetica Neue"/>
            </a:endParaRPr>
          </a:p>
        </p:txBody>
      </p:sp>
    </p:spTree>
    <p:extLst>
      <p:ext uri="{BB962C8B-B14F-4D97-AF65-F5344CB8AC3E}">
        <p14:creationId xmlns:p14="http://schemas.microsoft.com/office/powerpoint/2010/main" val="100648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04800"/>
            <a:ext cx="8596668" cy="840259"/>
          </a:xfrm>
        </p:spPr>
        <p:txBody>
          <a:bodyPr/>
          <a:lstStyle/>
          <a:p>
            <a:r>
              <a:rPr lang="ru-RU" dirty="0"/>
              <a:t>Преимущества интеграции на уроке</a:t>
            </a:r>
          </a:p>
        </p:txBody>
      </p:sp>
      <p:sp>
        <p:nvSpPr>
          <p:cNvPr id="3" name="Объект 2"/>
          <p:cNvSpPr>
            <a:spLocks noGrp="1"/>
          </p:cNvSpPr>
          <p:nvPr>
            <p:ph idx="1"/>
          </p:nvPr>
        </p:nvSpPr>
        <p:spPr>
          <a:xfrm>
            <a:off x="677334" y="1533378"/>
            <a:ext cx="8596668" cy="5147507"/>
          </a:xfrm>
        </p:spPr>
        <p:txBody>
          <a:bodyPr>
            <a:normAutofit fontScale="92500" lnSpcReduction="10000"/>
          </a:bodyPr>
          <a:lstStyle/>
          <a:p>
            <a:r>
              <a:rPr lang="ru-RU" dirty="0" smtClean="0"/>
              <a:t>1. </a:t>
            </a:r>
            <a:r>
              <a:rPr lang="ru-RU" dirty="0" smtClean="0">
                <a:solidFill>
                  <a:srgbClr val="000000"/>
                </a:solidFill>
                <a:latin typeface="Helvetica Neue"/>
              </a:rPr>
              <a:t>Дают </a:t>
            </a:r>
            <a:r>
              <a:rPr lang="ru-RU" dirty="0">
                <a:solidFill>
                  <a:srgbClr val="000000"/>
                </a:solidFill>
                <a:latin typeface="Helvetica Neue"/>
              </a:rPr>
              <a:t>представления о целом явлении</a:t>
            </a:r>
            <a:r>
              <a:rPr lang="ru-RU" dirty="0" smtClean="0">
                <a:solidFill>
                  <a:srgbClr val="000000"/>
                </a:solidFill>
                <a:latin typeface="Helvetica Neue"/>
              </a:rPr>
              <a:t>, не дробя его на разрозненные фрагменты.</a:t>
            </a:r>
          </a:p>
          <a:p>
            <a:r>
              <a:rPr lang="ru-RU" dirty="0" smtClean="0">
                <a:solidFill>
                  <a:srgbClr val="000000"/>
                </a:solidFill>
                <a:latin typeface="Helvetica Neue"/>
              </a:rPr>
              <a:t>2. Развивают </a:t>
            </a:r>
            <a:r>
              <a:rPr lang="ru-RU" dirty="0">
                <a:solidFill>
                  <a:srgbClr val="000000"/>
                </a:solidFill>
                <a:latin typeface="Helvetica Neue"/>
              </a:rPr>
              <a:t>потенциал самих учащихся, побуждают к активному познанию окружающей действительности, к осмыслению и нахождению причинно-следственных связей, к развитию логики, мышления, коммуникативных способностей</a:t>
            </a:r>
            <a:r>
              <a:rPr lang="ru-RU" dirty="0" smtClean="0">
                <a:solidFill>
                  <a:srgbClr val="000000"/>
                </a:solidFill>
                <a:latin typeface="Helvetica Neue"/>
              </a:rPr>
              <a:t>.</a:t>
            </a:r>
          </a:p>
          <a:p>
            <a:r>
              <a:rPr lang="ru-RU" dirty="0" smtClean="0">
                <a:solidFill>
                  <a:srgbClr val="000000"/>
                </a:solidFill>
                <a:latin typeface="Helvetica Neue"/>
              </a:rPr>
              <a:t>3. </a:t>
            </a:r>
            <a:r>
              <a:rPr lang="ru-RU" dirty="0">
                <a:solidFill>
                  <a:srgbClr val="000000"/>
                </a:solidFill>
                <a:latin typeface="Helvetica Neue"/>
              </a:rPr>
              <a:t>Форма проведения интегрированных уроков нестандартна, </a:t>
            </a:r>
            <a:r>
              <a:rPr lang="ru-RU" dirty="0" smtClean="0">
                <a:solidFill>
                  <a:srgbClr val="000000"/>
                </a:solidFill>
                <a:latin typeface="Helvetica Neue"/>
              </a:rPr>
              <a:t>увлекательна. </a:t>
            </a:r>
            <a:r>
              <a:rPr lang="ru-RU" sz="1800" dirty="0" smtClean="0">
                <a:solidFill>
                  <a:srgbClr val="000000"/>
                </a:solidFill>
                <a:latin typeface="Helvetica Neue"/>
              </a:rPr>
              <a:t>Использование </a:t>
            </a:r>
            <a:r>
              <a:rPr lang="ru-RU" sz="1800" dirty="0">
                <a:solidFill>
                  <a:srgbClr val="000000"/>
                </a:solidFill>
                <a:latin typeface="Helvetica Neue"/>
              </a:rPr>
              <a:t>различных видов работы поддерживает внимание учеников на высоком уровне, что позволяет говорить о развивающей эффективности таких уроков.</a:t>
            </a:r>
          </a:p>
          <a:p>
            <a:r>
              <a:rPr lang="ru-RU" dirty="0" smtClean="0"/>
              <a:t>4. </a:t>
            </a:r>
            <a:r>
              <a:rPr lang="ru-RU" dirty="0">
                <a:solidFill>
                  <a:srgbClr val="000000"/>
                </a:solidFill>
                <a:latin typeface="Helvetica Neue"/>
              </a:rPr>
              <a:t>Они снимают утомляемость, перенапряжение учащихся за счет переключений на разнообразные виды деятельности, резко повышают познавательный интерес, служат развитию воображения, внимания, </a:t>
            </a:r>
            <a:r>
              <a:rPr lang="ru-RU" dirty="0" smtClean="0">
                <a:solidFill>
                  <a:srgbClr val="000000"/>
                </a:solidFill>
                <a:latin typeface="Helvetica Neue"/>
              </a:rPr>
              <a:t>мышления.</a:t>
            </a:r>
          </a:p>
          <a:p>
            <a:r>
              <a:rPr lang="ru-RU" dirty="0" smtClean="0">
                <a:solidFill>
                  <a:srgbClr val="000000"/>
                </a:solidFill>
                <a:latin typeface="Helvetica Neue"/>
              </a:rPr>
              <a:t>5. </a:t>
            </a:r>
            <a:r>
              <a:rPr lang="ru-RU" dirty="0">
                <a:solidFill>
                  <a:srgbClr val="000000"/>
                </a:solidFill>
                <a:latin typeface="Helvetica Neue"/>
              </a:rPr>
              <a:t> Интеграция дает возможность для самореализации, самовыражения, творчества </a:t>
            </a:r>
            <a:r>
              <a:rPr lang="ru-RU" dirty="0" smtClean="0">
                <a:solidFill>
                  <a:srgbClr val="000000"/>
                </a:solidFill>
                <a:latin typeface="Helvetica Neue"/>
              </a:rPr>
              <a:t>учителя.</a:t>
            </a:r>
          </a:p>
          <a:p>
            <a:r>
              <a:rPr lang="ru-RU" dirty="0" smtClean="0">
                <a:solidFill>
                  <a:srgbClr val="000000"/>
                </a:solidFill>
                <a:latin typeface="Helvetica Neue"/>
              </a:rPr>
              <a:t>6. </a:t>
            </a:r>
            <a:r>
              <a:rPr lang="ru-RU" dirty="0">
                <a:solidFill>
                  <a:srgbClr val="000000"/>
                </a:solidFill>
                <a:latin typeface="Helvetica Neue"/>
              </a:rPr>
              <a:t>Интегрированные уроки дают ученику достаточно широкое и яркое представление о </a:t>
            </a:r>
            <a:r>
              <a:rPr lang="ru-RU" dirty="0" smtClean="0">
                <a:solidFill>
                  <a:srgbClr val="000000"/>
                </a:solidFill>
                <a:latin typeface="Helvetica Neue"/>
              </a:rPr>
              <a:t>мире.</a:t>
            </a:r>
            <a:endParaRPr lang="ru-RU" dirty="0"/>
          </a:p>
        </p:txBody>
      </p:sp>
    </p:spTree>
    <p:extLst>
      <p:ext uri="{BB962C8B-B14F-4D97-AF65-F5344CB8AC3E}">
        <p14:creationId xmlns:p14="http://schemas.microsoft.com/office/powerpoint/2010/main" val="1423936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48497"/>
          </a:xfrm>
        </p:spPr>
        <p:txBody>
          <a:bodyPr>
            <a:normAutofit fontScale="90000"/>
          </a:bodyPr>
          <a:lstStyle/>
          <a:p>
            <a:r>
              <a:rPr lang="ru-RU" dirty="0" smtClean="0"/>
              <a:t>Закономерности  интегрированного урока:</a:t>
            </a:r>
            <a:endParaRPr lang="ru-RU" dirty="0"/>
          </a:p>
        </p:txBody>
      </p:sp>
      <p:sp>
        <p:nvSpPr>
          <p:cNvPr id="3" name="Объект 2"/>
          <p:cNvSpPr>
            <a:spLocks noGrp="1"/>
          </p:cNvSpPr>
          <p:nvPr>
            <p:ph idx="1"/>
          </p:nvPr>
        </p:nvSpPr>
        <p:spPr>
          <a:xfrm>
            <a:off x="677334" y="1375719"/>
            <a:ext cx="8596668" cy="4665643"/>
          </a:xfrm>
        </p:spPr>
        <p:txBody>
          <a:bodyPr/>
          <a:lstStyle/>
          <a:p>
            <a:r>
              <a:rPr lang="ru-RU" dirty="0">
                <a:solidFill>
                  <a:srgbClr val="000000"/>
                </a:solidFill>
                <a:latin typeface="Helvetica Neue"/>
              </a:rPr>
              <a:t>Весь урок подчинён авторскому замыслу, урок объединяется основной мыслью (стержень урока).</a:t>
            </a:r>
          </a:p>
          <a:p>
            <a:r>
              <a:rPr lang="ru-RU" dirty="0">
                <a:solidFill>
                  <a:srgbClr val="000000"/>
                </a:solidFill>
                <a:latin typeface="Helvetica Neue"/>
              </a:rPr>
              <a:t>Урок составляет единое целое, этапы урока – это фрагменты целого; этапы и компоненты урока находятся в </a:t>
            </a:r>
            <a:r>
              <a:rPr lang="ru-RU" dirty="0">
                <a:solidFill>
                  <a:srgbClr val="000000"/>
                </a:solidFill>
                <a:latin typeface="Helvetica Neue"/>
              </a:rPr>
              <a:t>логико-структурной </a:t>
            </a:r>
            <a:r>
              <a:rPr lang="ru-RU" dirty="0">
                <a:solidFill>
                  <a:srgbClr val="000000"/>
                </a:solidFill>
                <a:latin typeface="Helvetica Neue"/>
              </a:rPr>
              <a:t>зависимости.</a:t>
            </a:r>
          </a:p>
          <a:p>
            <a:r>
              <a:rPr lang="ru-RU" dirty="0">
                <a:solidFill>
                  <a:srgbClr val="000000"/>
                </a:solidFill>
                <a:latin typeface="Helvetica Neue"/>
              </a:rPr>
              <a:t>Отобранный для урока дидактический материал соответствует замыслу.</a:t>
            </a:r>
          </a:p>
          <a:p>
            <a:r>
              <a:rPr lang="ru-RU" dirty="0">
                <a:solidFill>
                  <a:srgbClr val="000000"/>
                </a:solidFill>
                <a:latin typeface="Helvetica Neue"/>
              </a:rPr>
              <a:t>Цепочка сведений организована как «данное» и «новое» и отражает смысловую связанность. Связанность структуры достигается последовательно, но не исключает параллельную связь (выполняются сопутствующие задания, отвечающие другой логически выстраиваемой мысли).</a:t>
            </a:r>
          </a:p>
          <a:p>
            <a:endParaRPr lang="ru-RU" dirty="0" smtClean="0"/>
          </a:p>
          <a:p>
            <a:endParaRPr lang="ru-RU" dirty="0"/>
          </a:p>
        </p:txBody>
      </p:sp>
    </p:spTree>
    <p:extLst>
      <p:ext uri="{BB962C8B-B14F-4D97-AF65-F5344CB8AC3E}">
        <p14:creationId xmlns:p14="http://schemas.microsoft.com/office/powerpoint/2010/main" val="4230650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Методика подготовки интегрированных уроков разделяется на несколько этапов:</a:t>
            </a:r>
            <a:endParaRPr lang="ru-RU" dirty="0"/>
          </a:p>
        </p:txBody>
      </p:sp>
      <p:sp>
        <p:nvSpPr>
          <p:cNvPr id="3" name="Объект 2"/>
          <p:cNvSpPr>
            <a:spLocks noGrp="1"/>
          </p:cNvSpPr>
          <p:nvPr>
            <p:ph idx="1"/>
          </p:nvPr>
        </p:nvSpPr>
        <p:spPr/>
        <p:txBody>
          <a:bodyPr>
            <a:normAutofit/>
          </a:bodyPr>
          <a:lstStyle/>
          <a:p>
            <a:r>
              <a:rPr lang="ru-RU" dirty="0">
                <a:solidFill>
                  <a:srgbClr val="000000"/>
                </a:solidFill>
                <a:latin typeface="Helvetica Neue"/>
              </a:rPr>
              <a:t>1. Выбор темы и цели урока, согласование учебных программ по предметам, обсуждение и формулирование общих понятий, согласование времени их обсуждения, взаимные консультации учителей.</a:t>
            </a:r>
          </a:p>
          <a:p>
            <a:r>
              <a:rPr lang="ru-RU" dirty="0">
                <a:solidFill>
                  <a:srgbClr val="000000"/>
                </a:solidFill>
                <a:latin typeface="Helvetica Neue"/>
              </a:rPr>
              <a:t>2. Рассмотреть как подходят к изучению одних и тех же процессов , явлений, понятий, теорий в различных курсах учебных дисциплин.</a:t>
            </a:r>
          </a:p>
          <a:p>
            <a:r>
              <a:rPr lang="ru-RU" dirty="0">
                <a:solidFill>
                  <a:srgbClr val="000000"/>
                </a:solidFill>
                <a:latin typeface="Helvetica Neue"/>
              </a:rPr>
              <a:t>3. Выбор формы интегрированного урока. Составление плана урока, определение методов контроля.</a:t>
            </a:r>
          </a:p>
        </p:txBody>
      </p:sp>
    </p:spTree>
    <p:extLst>
      <p:ext uri="{BB962C8B-B14F-4D97-AF65-F5344CB8AC3E}">
        <p14:creationId xmlns:p14="http://schemas.microsoft.com/office/powerpoint/2010/main" val="2239032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1176997"/>
          </a:xfrm>
        </p:spPr>
        <p:txBody>
          <a:bodyPr>
            <a:normAutofit fontScale="90000"/>
          </a:bodyPr>
          <a:lstStyle/>
          <a:p>
            <a:r>
              <a:rPr lang="ru-RU" sz="3100" dirty="0"/>
              <a:t>При планировании и организации таких уроков учителю важно учитывать следующие условия:</a:t>
            </a:r>
            <a:br>
              <a:rPr lang="ru-RU" sz="3100" dirty="0"/>
            </a:br>
            <a:r>
              <a:rPr lang="ru-RU" dirty="0"/>
              <a:t/>
            </a:r>
            <a:br>
              <a:rPr lang="ru-RU" dirty="0"/>
            </a:br>
            <a:endParaRPr lang="ru-RU" dirty="0"/>
          </a:p>
        </p:txBody>
      </p:sp>
      <p:sp>
        <p:nvSpPr>
          <p:cNvPr id="3" name="Объект 2"/>
          <p:cNvSpPr>
            <a:spLocks noGrp="1"/>
          </p:cNvSpPr>
          <p:nvPr>
            <p:ph idx="1"/>
          </p:nvPr>
        </p:nvSpPr>
        <p:spPr/>
        <p:txBody>
          <a:bodyPr>
            <a:normAutofit/>
          </a:bodyPr>
          <a:lstStyle/>
          <a:p>
            <a:r>
              <a:rPr lang="ru-RU" dirty="0">
                <a:solidFill>
                  <a:srgbClr val="000000"/>
                </a:solidFill>
                <a:latin typeface="Helvetica Neue"/>
              </a:rPr>
              <a:t>1. </a:t>
            </a:r>
            <a:r>
              <a:rPr lang="ru-RU" dirty="0">
                <a:solidFill>
                  <a:srgbClr val="000000"/>
                </a:solidFill>
                <a:latin typeface="Helvetica Neue"/>
              </a:rPr>
              <a:t> В интегрированном уроке объединяются блоки знаний двух-трех различных предметов, поэтому чрезвычайно важно правильно определить главную цель интегрированного урока. </a:t>
            </a:r>
            <a:r>
              <a:rPr lang="ru-RU" dirty="0">
                <a:solidFill>
                  <a:srgbClr val="000000"/>
                </a:solidFill>
                <a:latin typeface="Helvetica Neue"/>
              </a:rPr>
              <a:t>Из </a:t>
            </a:r>
            <a:r>
              <a:rPr lang="ru-RU" dirty="0">
                <a:solidFill>
                  <a:srgbClr val="000000"/>
                </a:solidFill>
                <a:latin typeface="Helvetica Neue"/>
              </a:rPr>
              <a:t>содержания предметов берутся только те сведения, которые необходимы для </a:t>
            </a:r>
            <a:r>
              <a:rPr lang="ru-RU" dirty="0">
                <a:solidFill>
                  <a:srgbClr val="000000"/>
                </a:solidFill>
                <a:latin typeface="Helvetica Neue"/>
              </a:rPr>
              <a:t>её </a:t>
            </a:r>
            <a:r>
              <a:rPr lang="ru-RU" dirty="0">
                <a:solidFill>
                  <a:srgbClr val="000000"/>
                </a:solidFill>
                <a:latin typeface="Helvetica Neue"/>
              </a:rPr>
              <a:t>реализации</a:t>
            </a:r>
            <a:r>
              <a:rPr lang="ru-RU" dirty="0">
                <a:solidFill>
                  <a:srgbClr val="000000"/>
                </a:solidFill>
                <a:latin typeface="Helvetica Neue"/>
              </a:rPr>
              <a:t>. Следует просмотреть программы тех предметов, которые предполагается интегрировать с целью выявления похожих по тематике тем. Они необязательно должны быть идентичны, главное выявить общее направление. Цель урока должна быть направлена на более глубокое изучение материала и практическое подкрепление теоретических знаний, что необходимо для лучшего усвоения материала.</a:t>
            </a:r>
          </a:p>
          <a:p>
            <a:endParaRPr lang="ru-RU" dirty="0">
              <a:solidFill>
                <a:srgbClr val="000000"/>
              </a:solidFill>
              <a:latin typeface="Helvetica Neue"/>
            </a:endParaRPr>
          </a:p>
        </p:txBody>
      </p:sp>
    </p:spTree>
    <p:extLst>
      <p:ext uri="{BB962C8B-B14F-4D97-AF65-F5344CB8AC3E}">
        <p14:creationId xmlns:p14="http://schemas.microsoft.com/office/powerpoint/2010/main" val="2086396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400432"/>
            <a:ext cx="8596668" cy="4640930"/>
          </a:xfrm>
        </p:spPr>
        <p:txBody>
          <a:bodyPr/>
          <a:lstStyle/>
          <a:p>
            <a:r>
              <a:rPr lang="ru-RU" dirty="0" smtClean="0"/>
              <a:t>2</a:t>
            </a:r>
            <a:r>
              <a:rPr lang="ru-RU" dirty="0">
                <a:solidFill>
                  <a:srgbClr val="000000"/>
                </a:solidFill>
                <a:latin typeface="Helvetica Neue"/>
              </a:rPr>
              <a:t>. При составлении конспекта следует чётко распределить количество времени, отводимое каждому педагогу и строго придерживаться данного регламента. Особенно это правило необходимо соблюдать, когда педагоги делают первые попытки проведения интегрированных уроков, не имея достаточного опыта совместного сотрудничества. Неопытные педагоги очень легко увлекаются, забывая, что при проведении данного типа урока количество времени, отводимое каждому учителю, сокращается вдвое, и зачастую не успевают уложиться в рамки одного урока.</a:t>
            </a:r>
            <a:endParaRPr lang="ru-RU" dirty="0">
              <a:solidFill>
                <a:srgbClr val="000000"/>
              </a:solidFill>
              <a:latin typeface="Helvetica Neue"/>
            </a:endParaRPr>
          </a:p>
        </p:txBody>
      </p:sp>
    </p:spTree>
    <p:extLst>
      <p:ext uri="{BB962C8B-B14F-4D97-AF65-F5344CB8AC3E}">
        <p14:creationId xmlns:p14="http://schemas.microsoft.com/office/powerpoint/2010/main" val="3358854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581665"/>
            <a:ext cx="8596668" cy="4459697"/>
          </a:xfrm>
        </p:spPr>
        <p:txBody>
          <a:bodyPr>
            <a:normAutofit/>
          </a:bodyPr>
          <a:lstStyle/>
          <a:p>
            <a:r>
              <a:rPr lang="ru-RU" dirty="0">
                <a:solidFill>
                  <a:srgbClr val="000000"/>
                </a:solidFill>
                <a:latin typeface="Helvetica Neue"/>
              </a:rPr>
              <a:t>3. Следует обратить внимание на организацию интегрированного урока: тщательно продумать расположение необходимого оборудования (как правило, при проведении таких уроков используется большое количество наглядного материала), чтобы не отвлекаться на его поиски или развешивание во время урока; продумать формы организации практической работы обучающихся и расставить соответственно столы; заранее разложить на столах необходимый раздаточный и рабочий материал; продумать и изготовить на предыдущих уроках нужные в практической работе заготовки. Всё это необходимо для более рационального использования времени, отведённого на урок.</a:t>
            </a:r>
            <a:endParaRPr lang="ru-RU" dirty="0">
              <a:solidFill>
                <a:srgbClr val="000000"/>
              </a:solidFill>
              <a:latin typeface="Helvetica Neue"/>
            </a:endParaRPr>
          </a:p>
        </p:txBody>
      </p:sp>
    </p:spTree>
    <p:extLst>
      <p:ext uri="{BB962C8B-B14F-4D97-AF65-F5344CB8AC3E}">
        <p14:creationId xmlns:p14="http://schemas.microsoft.com/office/powerpoint/2010/main" val="2241346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334530"/>
            <a:ext cx="8596668" cy="4706833"/>
          </a:xfrm>
        </p:spPr>
        <p:txBody>
          <a:bodyPr/>
          <a:lstStyle/>
          <a:p>
            <a:r>
              <a:rPr lang="ru-RU" dirty="0">
                <a:solidFill>
                  <a:srgbClr val="000000"/>
                </a:solidFill>
                <a:latin typeface="Helvetica Neue"/>
              </a:rPr>
              <a:t>4. </a:t>
            </a:r>
            <a:r>
              <a:rPr lang="ru-RU" dirty="0">
                <a:solidFill>
                  <a:srgbClr val="000000"/>
                </a:solidFill>
                <a:latin typeface="Helvetica Neue"/>
              </a:rPr>
              <a:t>Не </a:t>
            </a:r>
            <a:r>
              <a:rPr lang="ru-RU" dirty="0">
                <a:solidFill>
                  <a:srgbClr val="000000"/>
                </a:solidFill>
                <a:latin typeface="Helvetica Neue"/>
              </a:rPr>
              <a:t>стоит забывать, что проведение интегрированных уроков требует от педагогов высокого профессионализма. Преподаватели не только должны строго соблюдать регламент урока, тщательно продумывать формы и методы работы на таких уроках, но и уметь слаженно взаимодействовать, показывая пример детям слаженного сотрудничества, при необходимости поддерживая и заменяя друг друга, т.к., несмотря на заранее написанный конспект, такие уроки больше похожи на театральную постановку, а следовательно, требуют от педагога умения импровизировать</a:t>
            </a:r>
            <a:r>
              <a:rPr lang="ru-RU" dirty="0" smtClean="0"/>
              <a:t>. </a:t>
            </a:r>
            <a:endParaRPr lang="ru-RU" dirty="0"/>
          </a:p>
        </p:txBody>
      </p:sp>
    </p:spTree>
    <p:extLst>
      <p:ext uri="{BB962C8B-B14F-4D97-AF65-F5344CB8AC3E}">
        <p14:creationId xmlns:p14="http://schemas.microsoft.com/office/powerpoint/2010/main" val="1034806156"/>
      </p:ext>
    </p:extLst>
  </p:cSld>
  <p:clrMapOvr>
    <a:masterClrMapping/>
  </p:clrMapOvr>
</p:sld>
</file>

<file path=ppt/theme/theme1.xml><?xml version="1.0" encoding="utf-8"?>
<a:theme xmlns:a="http://schemas.openxmlformats.org/drawingml/2006/main" name="Грань">
  <a:themeElements>
    <a:clrScheme name="Теплый синий">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183</TotalTime>
  <Words>842</Words>
  <Application>Microsoft Office PowerPoint</Application>
  <PresentationFormat>Широкоэкранный</PresentationFormat>
  <Paragraphs>52</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Helvetica Neue</vt:lpstr>
      <vt:lpstr>Trebuchet MS</vt:lpstr>
      <vt:lpstr>Wingdings 3</vt:lpstr>
      <vt:lpstr>Грань</vt:lpstr>
      <vt:lpstr>Интегрированные уроки – способ создания целостного мировоззрения</vt:lpstr>
      <vt:lpstr>Презентация PowerPoint</vt:lpstr>
      <vt:lpstr>Преимущества интеграции на уроке</vt:lpstr>
      <vt:lpstr>Закономерности  интегрированного урока:</vt:lpstr>
      <vt:lpstr>Методика подготовки интегрированных уроков разделяется на несколько этапов:</vt:lpstr>
      <vt:lpstr>При планировании и организации таких уроков учителю важно учитывать следующие условия:  </vt:lpstr>
      <vt:lpstr>Презентация PowerPoint</vt:lpstr>
      <vt:lpstr>Презентация PowerPoint</vt:lpstr>
      <vt:lpstr>Презентация PowerPoint</vt:lpstr>
      <vt:lpstr>Проведение урока:</vt:lpstr>
      <vt:lpstr>Виды уроков для каждого типа урока по ФГОС</vt:lpstr>
      <vt:lpstr>Вывод:</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Интегрированные уроки – способ создания целостного мировоззрения</dc:title>
  <dc:creator>User</dc:creator>
  <cp:lastModifiedBy>User</cp:lastModifiedBy>
  <cp:revision>27</cp:revision>
  <dcterms:created xsi:type="dcterms:W3CDTF">2023-08-10T19:57:17Z</dcterms:created>
  <dcterms:modified xsi:type="dcterms:W3CDTF">2023-08-13T18:31:49Z</dcterms:modified>
</cp:coreProperties>
</file>