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171297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1535" y="-29768"/>
            <a:ext cx="4900929" cy="12550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04569" y="1563369"/>
            <a:ext cx="6703695" cy="33547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png"/><Relationship Id="rId3" Type="http://schemas.openxmlformats.org/officeDocument/2006/relationships/hyperlink" Target="https://quizizz.com/join" TargetMode="Externa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png"/><Relationship Id="rId3" Type="http://schemas.openxmlformats.org/officeDocument/2006/relationships/image" Target="../media/image24.jpg"/><Relationship Id="rId4" Type="http://schemas.openxmlformats.org/officeDocument/2006/relationships/image" Target="../media/image25.jpg"/><Relationship Id="rId5" Type="http://schemas.openxmlformats.org/officeDocument/2006/relationships/image" Target="../media/image26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Relationship Id="rId3" Type="http://schemas.openxmlformats.org/officeDocument/2006/relationships/hyperlink" Target="https://ru.inettools.net/single/qr-kod-generator" TargetMode="Externa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jpg"/><Relationship Id="rId3" Type="http://schemas.openxmlformats.org/officeDocument/2006/relationships/hyperlink" Target="https://qrmania.ru/" TargetMode="Externa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Relationship Id="rId3" Type="http://schemas.openxmlformats.org/officeDocument/2006/relationships/hyperlink" Target="https://quizizz.com/" TargetMode="Externa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jpg"/><Relationship Id="rId5" Type="http://schemas.openxmlformats.org/officeDocument/2006/relationships/image" Target="../media/image8.jpg"/><Relationship Id="rId6" Type="http://schemas.openxmlformats.org/officeDocument/2006/relationships/image" Target="../media/image9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Relationship Id="rId3" Type="http://schemas.openxmlformats.org/officeDocument/2006/relationships/image" Target="../media/image16.jpg"/><Relationship Id="rId4" Type="http://schemas.openxmlformats.org/officeDocument/2006/relationships/image" Target="../media/image1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https://qrcode.tec-it.com/ru" TargetMode="External"/><Relationship Id="rId4" Type="http://schemas.openxmlformats.org/officeDocument/2006/relationships/hyperlink" Target="http://www.visualead.com/" TargetMode="Externa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359" y="4422647"/>
              <a:ext cx="7946898" cy="188899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29000" y="2075688"/>
              <a:ext cx="2286000" cy="21701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7420" y="1376172"/>
            <a:ext cx="4297680" cy="429920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296160" y="467614"/>
            <a:ext cx="3567429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5">
                <a:latin typeface="Trebuchet MS"/>
                <a:cs typeface="Trebuchet MS"/>
              </a:rPr>
              <a:t>Ссылка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65">
                <a:latin typeface="Trebuchet MS"/>
                <a:cs typeface="Trebuchet MS"/>
              </a:rPr>
              <a:t>на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110">
                <a:latin typeface="Trebuchet MS"/>
                <a:cs typeface="Trebuchet MS"/>
              </a:rPr>
              <a:t>сайт </a:t>
            </a:r>
            <a:r>
              <a:rPr dirty="0" sz="1800" spc="-85">
                <a:latin typeface="Trebuchet MS"/>
                <a:cs typeface="Trebuchet MS"/>
              </a:rPr>
              <a:t>игры</a:t>
            </a:r>
            <a:r>
              <a:rPr dirty="0" sz="1800" spc="-95">
                <a:latin typeface="Trebuchet MS"/>
                <a:cs typeface="Trebuchet MS"/>
              </a:rPr>
              <a:t> </a:t>
            </a:r>
            <a:r>
              <a:rPr dirty="0" u="sng" sz="1800" spc="-10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quizizz.com/join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482080"/>
            <a:chOff x="0" y="0"/>
            <a:chExt cx="9144000" cy="648208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44924" y="766572"/>
              <a:ext cx="2857500" cy="28575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2248" y="3624071"/>
              <a:ext cx="2857500" cy="28575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22292" y="3624071"/>
              <a:ext cx="2857500" cy="2857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99615" y="766572"/>
              <a:ext cx="2857500" cy="2857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903" y="935733"/>
            <a:ext cx="6444996" cy="591769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246757" y="408178"/>
            <a:ext cx="447992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https://ru.inettools.net/single/qr-</a:t>
            </a:r>
            <a:r>
              <a:rPr dirty="0" u="sng" sz="1800" spc="-10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kod-</a:t>
            </a:r>
            <a:r>
              <a:rPr dirty="0" u="sng" sz="1800" spc="-5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generator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3731" y="1469136"/>
            <a:ext cx="7712964" cy="478383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799078" y="448817"/>
            <a:ext cx="1859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800" spc="-12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https://qrmania.ru/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4712" y="1132332"/>
            <a:ext cx="7074408" cy="545287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4624" y="984503"/>
            <a:ext cx="5381244" cy="53797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348" y="1787651"/>
            <a:ext cx="7845552" cy="390448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027933" y="438734"/>
            <a:ext cx="3142615" cy="574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75">
                <a:latin typeface="Trebuchet MS"/>
                <a:cs typeface="Trebuchet MS"/>
              </a:rPr>
              <a:t>Создать</a:t>
            </a:r>
            <a:r>
              <a:rPr dirty="0" sz="1800" spc="-90">
                <a:latin typeface="Trebuchet MS"/>
                <a:cs typeface="Trebuchet MS"/>
              </a:rPr>
              <a:t> викторину:</a:t>
            </a:r>
            <a:r>
              <a:rPr dirty="0" sz="1800" spc="-70">
                <a:latin typeface="Trebuchet MS"/>
                <a:cs typeface="Trebuchet MS"/>
              </a:rPr>
              <a:t> </a:t>
            </a:r>
            <a:r>
              <a:rPr dirty="0" u="sng" sz="1800" spc="-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quizizz.com</a:t>
            </a:r>
            <a:endParaRPr sz="18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800" spc="-95">
                <a:latin typeface="Trebuchet MS"/>
                <a:cs typeface="Trebuchet MS"/>
              </a:rPr>
              <a:t>Для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85">
                <a:latin typeface="Trebuchet MS"/>
                <a:cs typeface="Trebuchet MS"/>
              </a:rPr>
              <a:t>игры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90">
                <a:latin typeface="Trebuchet MS"/>
                <a:cs typeface="Trebuchet MS"/>
              </a:rPr>
              <a:t>регистрация </a:t>
            </a:r>
            <a:r>
              <a:rPr dirty="0" sz="1800" spc="-85">
                <a:latin typeface="Trebuchet MS"/>
                <a:cs typeface="Trebuchet MS"/>
              </a:rPr>
              <a:t>не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35">
                <a:latin typeface="Trebuchet MS"/>
                <a:cs typeface="Trebuchet MS"/>
              </a:rPr>
              <a:t>нужна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7124" y="842772"/>
            <a:ext cx="3072383" cy="528675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516636" y="1368552"/>
            <a:ext cx="8284845" cy="5194300"/>
            <a:chOff x="516636" y="1368552"/>
            <a:chExt cx="8284845" cy="51943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6636" y="2065020"/>
              <a:ext cx="8284464" cy="3800855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0419" y="1368552"/>
              <a:ext cx="2596896" cy="5193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078220"/>
            <a:chOff x="0" y="0"/>
            <a:chExt cx="9144000" cy="60782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40992" y="853440"/>
              <a:ext cx="2612135" cy="5224271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29556" y="853440"/>
              <a:ext cx="2612135" cy="522427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380" y="1338072"/>
            <a:ext cx="3595116" cy="326135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045" rIns="0" bIns="0" rtlCol="0" vert="horz">
            <a:spAutoFit/>
          </a:bodyPr>
          <a:lstStyle/>
          <a:p>
            <a:pPr algn="ctr" marL="12700">
              <a:lnSpc>
                <a:spcPts val="4465"/>
              </a:lnSpc>
              <a:spcBef>
                <a:spcPts val="95"/>
              </a:spcBef>
            </a:pPr>
            <a:r>
              <a:rPr dirty="0" sz="4000">
                <a:latin typeface="Tahoma"/>
                <a:cs typeface="Tahoma"/>
              </a:rPr>
              <a:t>QR-</a:t>
            </a:r>
            <a:r>
              <a:rPr dirty="0" sz="4000" spc="-175">
                <a:latin typeface="Tahoma"/>
                <a:cs typeface="Tahoma"/>
              </a:rPr>
              <a:t> </a:t>
            </a:r>
            <a:r>
              <a:rPr dirty="0" sz="4000">
                <a:latin typeface="Tahoma"/>
                <a:cs typeface="Tahoma"/>
              </a:rPr>
              <a:t>коды</a:t>
            </a:r>
            <a:r>
              <a:rPr dirty="0" sz="4000" spc="-140">
                <a:latin typeface="Tahoma"/>
                <a:cs typeface="Tahoma"/>
              </a:rPr>
              <a:t> </a:t>
            </a:r>
            <a:r>
              <a:rPr dirty="0" sz="4000" spc="-10">
                <a:latin typeface="Tahoma"/>
                <a:cs typeface="Tahoma"/>
              </a:rPr>
              <a:t>повсюду!</a:t>
            </a:r>
            <a:endParaRPr sz="4000">
              <a:latin typeface="Tahoma"/>
              <a:cs typeface="Tahoma"/>
            </a:endParaRPr>
          </a:p>
          <a:p>
            <a:pPr algn="ctr" marL="13335">
              <a:lnSpc>
                <a:spcPts val="4465"/>
              </a:lnSpc>
            </a:pPr>
            <a:r>
              <a:rPr dirty="0" sz="4000" spc="-85">
                <a:latin typeface="Tahoma"/>
                <a:cs typeface="Tahoma"/>
              </a:rPr>
              <a:t>QR-</a:t>
            </a:r>
            <a:r>
              <a:rPr dirty="0" sz="4000">
                <a:latin typeface="Tahoma"/>
                <a:cs typeface="Tahoma"/>
              </a:rPr>
              <a:t>коды</a:t>
            </a:r>
            <a:r>
              <a:rPr dirty="0" sz="4000" spc="-70">
                <a:latin typeface="Tahoma"/>
                <a:cs typeface="Tahoma"/>
              </a:rPr>
              <a:t> </a:t>
            </a:r>
            <a:r>
              <a:rPr dirty="0" sz="4000" spc="-10">
                <a:latin typeface="Tahoma"/>
                <a:cs typeface="Tahoma"/>
              </a:rPr>
              <a:t>везде!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896111" y="1528572"/>
            <a:ext cx="7602220" cy="4693920"/>
            <a:chOff x="896111" y="1528572"/>
            <a:chExt cx="7602220" cy="4693920"/>
          </a:xfrm>
        </p:grpSpPr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6307" y="4472939"/>
              <a:ext cx="1848612" cy="174955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23103" y="1528572"/>
              <a:ext cx="3474720" cy="19659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96111" y="4802124"/>
              <a:ext cx="2133600" cy="1420368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82541" y="3700990"/>
              <a:ext cx="2999328" cy="250554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421120"/>
            <a:chOff x="0" y="0"/>
            <a:chExt cx="9144000" cy="64211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507" y="1185672"/>
              <a:ext cx="6955535" cy="523494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32759" y="780287"/>
              <a:ext cx="2781300" cy="55641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113145"/>
            <a:chOff x="0" y="0"/>
            <a:chExt cx="9144000" cy="61131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184" y="1755648"/>
              <a:ext cx="8048244" cy="435711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7220" y="1755648"/>
              <a:ext cx="8043672" cy="43373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6039" y="1476755"/>
            <a:ext cx="4061460" cy="40629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352540"/>
            <a:chOff x="0" y="0"/>
            <a:chExt cx="9144000" cy="63525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067" y="1594103"/>
              <a:ext cx="3861815" cy="4757928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35424" y="1594103"/>
              <a:ext cx="4165091" cy="4757928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>
              <a:lnSpc>
                <a:spcPts val="4465"/>
              </a:lnSpc>
              <a:spcBef>
                <a:spcPts val="95"/>
              </a:spcBef>
            </a:pPr>
            <a:r>
              <a:rPr dirty="0" sz="4000">
                <a:latin typeface="Tahoma"/>
                <a:cs typeface="Tahoma"/>
              </a:rPr>
              <a:t>QR-</a:t>
            </a:r>
            <a:r>
              <a:rPr dirty="0" sz="4000" spc="-185">
                <a:latin typeface="Tahoma"/>
                <a:cs typeface="Tahoma"/>
              </a:rPr>
              <a:t> </a:t>
            </a:r>
            <a:r>
              <a:rPr dirty="0" sz="4000">
                <a:latin typeface="Tahoma"/>
                <a:cs typeface="Tahoma"/>
              </a:rPr>
              <a:t>коды</a:t>
            </a:r>
            <a:r>
              <a:rPr dirty="0" sz="4000" spc="-150">
                <a:latin typeface="Tahoma"/>
                <a:cs typeface="Tahoma"/>
              </a:rPr>
              <a:t> </a:t>
            </a:r>
            <a:r>
              <a:rPr dirty="0" sz="4000" spc="-10">
                <a:latin typeface="Tahoma"/>
                <a:cs typeface="Tahoma"/>
              </a:rPr>
              <a:t>повсюду!</a:t>
            </a:r>
            <a:endParaRPr sz="4000">
              <a:latin typeface="Tahoma"/>
              <a:cs typeface="Tahoma"/>
            </a:endParaRPr>
          </a:p>
          <a:p>
            <a:pPr algn="ctr" marL="12700">
              <a:lnSpc>
                <a:spcPts val="4465"/>
              </a:lnSpc>
            </a:pPr>
            <a:r>
              <a:rPr dirty="0" sz="4000" spc="-85">
                <a:latin typeface="Tahoma"/>
                <a:cs typeface="Tahoma"/>
              </a:rPr>
              <a:t>QR-</a:t>
            </a:r>
            <a:r>
              <a:rPr dirty="0" sz="4000">
                <a:latin typeface="Tahoma"/>
                <a:cs typeface="Tahoma"/>
              </a:rPr>
              <a:t>коды</a:t>
            </a:r>
            <a:r>
              <a:rPr dirty="0" sz="4000" spc="-70">
                <a:latin typeface="Tahoma"/>
                <a:cs typeface="Tahoma"/>
              </a:rPr>
              <a:t> </a:t>
            </a:r>
            <a:r>
              <a:rPr dirty="0" sz="4000" spc="-10">
                <a:latin typeface="Tahoma"/>
                <a:cs typeface="Tahoma"/>
              </a:rPr>
              <a:t>везде!</a:t>
            </a:r>
            <a:endParaRPr sz="4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12065">
              <a:lnSpc>
                <a:spcPts val="4465"/>
              </a:lnSpc>
              <a:spcBef>
                <a:spcPts val="95"/>
              </a:spcBef>
            </a:pPr>
            <a:r>
              <a:rPr dirty="0" sz="4000">
                <a:latin typeface="Tahoma"/>
                <a:cs typeface="Tahoma"/>
              </a:rPr>
              <a:t>QR-</a:t>
            </a:r>
            <a:r>
              <a:rPr dirty="0" sz="4000" spc="-185">
                <a:latin typeface="Tahoma"/>
                <a:cs typeface="Tahoma"/>
              </a:rPr>
              <a:t> </a:t>
            </a:r>
            <a:r>
              <a:rPr dirty="0" sz="4000">
                <a:latin typeface="Tahoma"/>
                <a:cs typeface="Tahoma"/>
              </a:rPr>
              <a:t>коды</a:t>
            </a:r>
            <a:r>
              <a:rPr dirty="0" sz="4000" spc="-150">
                <a:latin typeface="Tahoma"/>
                <a:cs typeface="Tahoma"/>
              </a:rPr>
              <a:t> </a:t>
            </a:r>
            <a:r>
              <a:rPr dirty="0" sz="4000" spc="-10">
                <a:latin typeface="Tahoma"/>
                <a:cs typeface="Tahoma"/>
              </a:rPr>
              <a:t>повсюду!</a:t>
            </a:r>
            <a:endParaRPr sz="4000">
              <a:latin typeface="Tahoma"/>
              <a:cs typeface="Tahoma"/>
            </a:endParaRPr>
          </a:p>
          <a:p>
            <a:pPr algn="ctr" marL="12700">
              <a:lnSpc>
                <a:spcPts val="4465"/>
              </a:lnSpc>
            </a:pPr>
            <a:r>
              <a:rPr dirty="0" sz="4000" spc="-85">
                <a:latin typeface="Tahoma"/>
                <a:cs typeface="Tahoma"/>
              </a:rPr>
              <a:t>QR-</a:t>
            </a:r>
            <a:r>
              <a:rPr dirty="0" sz="4000">
                <a:latin typeface="Tahoma"/>
                <a:cs typeface="Tahoma"/>
              </a:rPr>
              <a:t>коды</a:t>
            </a:r>
            <a:r>
              <a:rPr dirty="0" sz="4000" spc="-70">
                <a:latin typeface="Tahoma"/>
                <a:cs typeface="Tahoma"/>
              </a:rPr>
              <a:t> </a:t>
            </a:r>
            <a:r>
              <a:rPr dirty="0" sz="4000" spc="-10">
                <a:latin typeface="Tahoma"/>
                <a:cs typeface="Tahoma"/>
              </a:rPr>
              <a:t>везде!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75487" y="1383791"/>
            <a:ext cx="8199120" cy="5017135"/>
            <a:chOff x="475487" y="1383791"/>
            <a:chExt cx="8199120" cy="50171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88535" y="1804415"/>
              <a:ext cx="4386071" cy="4584192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74492" y="1485899"/>
              <a:ext cx="2808732" cy="29001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5487" y="1383791"/>
              <a:ext cx="2502408" cy="50170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7045" rIns="0" bIns="0" rtlCol="0" vert="horz">
            <a:spAutoFit/>
          </a:bodyPr>
          <a:lstStyle/>
          <a:p>
            <a:pPr algn="ctr" marL="12700">
              <a:lnSpc>
                <a:spcPts val="4465"/>
              </a:lnSpc>
              <a:spcBef>
                <a:spcPts val="95"/>
              </a:spcBef>
            </a:pPr>
            <a:r>
              <a:rPr dirty="0" sz="4000">
                <a:latin typeface="Tahoma"/>
                <a:cs typeface="Tahoma"/>
              </a:rPr>
              <a:t>QR-</a:t>
            </a:r>
            <a:r>
              <a:rPr dirty="0" sz="4000" spc="-175">
                <a:latin typeface="Tahoma"/>
                <a:cs typeface="Tahoma"/>
              </a:rPr>
              <a:t> </a:t>
            </a:r>
            <a:r>
              <a:rPr dirty="0" sz="4000">
                <a:latin typeface="Tahoma"/>
                <a:cs typeface="Tahoma"/>
              </a:rPr>
              <a:t>коды</a:t>
            </a:r>
            <a:r>
              <a:rPr dirty="0" sz="4000" spc="-140">
                <a:latin typeface="Tahoma"/>
                <a:cs typeface="Tahoma"/>
              </a:rPr>
              <a:t> </a:t>
            </a:r>
            <a:r>
              <a:rPr dirty="0" sz="4000" spc="-10">
                <a:latin typeface="Tahoma"/>
                <a:cs typeface="Tahoma"/>
              </a:rPr>
              <a:t>повсюду!</a:t>
            </a:r>
            <a:endParaRPr sz="4000">
              <a:latin typeface="Tahoma"/>
              <a:cs typeface="Tahoma"/>
            </a:endParaRPr>
          </a:p>
          <a:p>
            <a:pPr algn="ctr" marL="13335">
              <a:lnSpc>
                <a:spcPts val="4465"/>
              </a:lnSpc>
            </a:pPr>
            <a:r>
              <a:rPr dirty="0" sz="4000" spc="-85">
                <a:latin typeface="Tahoma"/>
                <a:cs typeface="Tahoma"/>
              </a:rPr>
              <a:t>QR-</a:t>
            </a:r>
            <a:r>
              <a:rPr dirty="0" sz="4000">
                <a:latin typeface="Tahoma"/>
                <a:cs typeface="Tahoma"/>
              </a:rPr>
              <a:t>коды</a:t>
            </a:r>
            <a:r>
              <a:rPr dirty="0" sz="4000" spc="-70">
                <a:latin typeface="Tahoma"/>
                <a:cs typeface="Tahoma"/>
              </a:rPr>
              <a:t> </a:t>
            </a:r>
            <a:r>
              <a:rPr dirty="0" sz="4000" spc="-10">
                <a:latin typeface="Tahoma"/>
                <a:cs typeface="Tahoma"/>
              </a:rPr>
              <a:t>везде!</a:t>
            </a:r>
            <a:endParaRPr sz="4000">
              <a:latin typeface="Tahoma"/>
              <a:cs typeface="Tahom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10540" y="1434083"/>
            <a:ext cx="8246745" cy="4750435"/>
            <a:chOff x="510540" y="1434083"/>
            <a:chExt cx="8246745" cy="475043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" y="1434083"/>
              <a:ext cx="5116068" cy="4750308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05428" y="1464563"/>
              <a:ext cx="1804416" cy="234391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1398" y="1445513"/>
              <a:ext cx="2905505" cy="473887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6257" y="1700860"/>
            <a:ext cx="1099185" cy="3917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latin typeface="Carlito"/>
                <a:cs typeface="Carlito"/>
              </a:rPr>
              <a:t>Bar-</a:t>
            </a:r>
            <a:r>
              <a:rPr dirty="0" sz="2400" spc="-55" b="1">
                <a:latin typeface="Carlito"/>
                <a:cs typeface="Carlito"/>
              </a:rPr>
              <a:t> </a:t>
            </a:r>
            <a:r>
              <a:rPr dirty="0" sz="2400" spc="-210" b="1">
                <a:latin typeface="Noto Sans Mono CJK HK"/>
                <a:cs typeface="Noto Sans Mono CJK HK"/>
              </a:rPr>
              <a:t>код</a:t>
            </a:r>
            <a:endParaRPr sz="2400">
              <a:latin typeface="Noto Sans Mono CJK HK"/>
              <a:cs typeface="Noto Sans Mono CJK H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2166" y="2537437"/>
            <a:ext cx="3437424" cy="2282235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5986017" y="1714880"/>
            <a:ext cx="104902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C00000"/>
                </a:solidFill>
                <a:latin typeface="Carlito"/>
                <a:cs typeface="Carlito"/>
              </a:rPr>
              <a:t>QR-</a:t>
            </a:r>
            <a:r>
              <a:rPr dirty="0" sz="2400" spc="-55" b="1">
                <a:solidFill>
                  <a:srgbClr val="C00000"/>
                </a:solidFill>
                <a:latin typeface="Carlito"/>
                <a:cs typeface="Carlito"/>
              </a:rPr>
              <a:t> </a:t>
            </a:r>
            <a:r>
              <a:rPr dirty="0" sz="2400" spc="-210" b="1">
                <a:solidFill>
                  <a:srgbClr val="C00000"/>
                </a:solidFill>
                <a:latin typeface="Noto Sans Mono CJK HK"/>
                <a:cs typeface="Noto Sans Mono CJK HK"/>
              </a:rPr>
              <a:t>код</a:t>
            </a:r>
            <a:endParaRPr sz="2400">
              <a:latin typeface="Noto Sans Mono CJK HK"/>
              <a:cs typeface="Noto Sans Mono CJK HK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8981" y="2458167"/>
            <a:ext cx="3083874" cy="25794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7675" y="1956816"/>
            <a:ext cx="6725411" cy="463600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771013" y="1311021"/>
            <a:ext cx="2766060" cy="8489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dirty="0" sz="1800" spc="-50">
                <a:latin typeface="Trebuchet MS"/>
                <a:cs typeface="Trebuchet MS"/>
              </a:rPr>
              <a:t>QR</a:t>
            </a:r>
            <a:r>
              <a:rPr dirty="0" sz="1800" spc="-125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Scanner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45">
                <a:latin typeface="Trebuchet MS"/>
                <a:cs typeface="Trebuchet MS"/>
              </a:rPr>
              <a:t>Qr</a:t>
            </a:r>
            <a:r>
              <a:rPr dirty="0" sz="1800" spc="-130">
                <a:latin typeface="Trebuchet MS"/>
                <a:cs typeface="Trebuchet MS"/>
              </a:rPr>
              <a:t> </a:t>
            </a:r>
            <a:r>
              <a:rPr dirty="0" sz="1800" spc="-90">
                <a:latin typeface="Trebuchet MS"/>
                <a:cs typeface="Trebuchet MS"/>
              </a:rPr>
              <a:t>Reader</a:t>
            </a:r>
            <a:r>
              <a:rPr dirty="0" sz="1800" spc="-100">
                <a:latin typeface="Trebuchet MS"/>
                <a:cs typeface="Trebuchet MS"/>
              </a:rPr>
              <a:t> </a:t>
            </a:r>
            <a:r>
              <a:rPr dirty="0" sz="1800" spc="-90">
                <a:latin typeface="Trebuchet MS"/>
                <a:cs typeface="Trebuchet MS"/>
              </a:rPr>
              <a:t>for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10">
                <a:latin typeface="Trebuchet MS"/>
                <a:cs typeface="Trebuchet MS"/>
              </a:rPr>
              <a:t>iPhone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55">
                <a:latin typeface="Trebuchet MS"/>
                <a:cs typeface="Trebuchet MS"/>
              </a:rPr>
              <a:t>QR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Code</a:t>
            </a:r>
            <a:r>
              <a:rPr dirty="0" sz="1800" spc="-105">
                <a:latin typeface="Trebuchet MS"/>
                <a:cs typeface="Trebuchet MS"/>
              </a:rPr>
              <a:t> </a:t>
            </a:r>
            <a:r>
              <a:rPr dirty="0" sz="1800" spc="229">
                <a:latin typeface="Trebuchet MS"/>
                <a:cs typeface="Trebuchet MS"/>
              </a:rPr>
              <a:t>–</a:t>
            </a:r>
            <a:r>
              <a:rPr dirty="0" sz="1800" spc="-114">
                <a:latin typeface="Trebuchet MS"/>
                <a:cs typeface="Trebuchet MS"/>
              </a:rPr>
              <a:t> </a:t>
            </a:r>
            <a:r>
              <a:rPr dirty="0" sz="1800" spc="-95">
                <a:latin typeface="Trebuchet MS"/>
                <a:cs typeface="Trebuchet MS"/>
              </a:rPr>
              <a:t>сканер</a:t>
            </a:r>
            <a:r>
              <a:rPr dirty="0" sz="1800" spc="-110">
                <a:latin typeface="Trebuchet MS"/>
                <a:cs typeface="Trebuchet MS"/>
              </a:rPr>
              <a:t> </a:t>
            </a:r>
            <a:r>
              <a:rPr dirty="0" sz="1800" spc="-75">
                <a:latin typeface="Trebuchet MS"/>
                <a:cs typeface="Trebuchet MS"/>
              </a:rPr>
              <a:t>qr</a:t>
            </a:r>
            <a:r>
              <a:rPr dirty="0" sz="1800" spc="-120">
                <a:latin typeface="Trebuchet MS"/>
                <a:cs typeface="Trebuchet MS"/>
              </a:rPr>
              <a:t> </a:t>
            </a:r>
            <a:r>
              <a:rPr dirty="0" sz="1800" spc="-30">
                <a:latin typeface="Trebuchet MS"/>
                <a:cs typeface="Trebuchet MS"/>
              </a:rPr>
              <a:t>кода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65683" rIns="0" bIns="0" rtlCol="0" vert="horz">
            <a:spAutoFit/>
          </a:bodyPr>
          <a:lstStyle/>
          <a:p>
            <a:pPr marL="148590" marR="5080" indent="-121920">
              <a:lnSpc>
                <a:spcPct val="100000"/>
              </a:lnSpc>
              <a:spcBef>
                <a:spcPts val="105"/>
              </a:spcBef>
            </a:pPr>
            <a:r>
              <a:rPr dirty="0" sz="3200" spc="-300" b="1">
                <a:latin typeface="Noto Sans Mono CJK HK"/>
                <a:cs typeface="Noto Sans Mono CJK HK"/>
              </a:rPr>
              <a:t>Программное</a:t>
            </a:r>
            <a:r>
              <a:rPr dirty="0" sz="3200" spc="-840" b="1">
                <a:latin typeface="Noto Sans Mono CJK HK"/>
                <a:cs typeface="Noto Sans Mono CJK HK"/>
              </a:rPr>
              <a:t> </a:t>
            </a:r>
            <a:r>
              <a:rPr dirty="0" sz="3200" spc="-330" b="1">
                <a:latin typeface="Noto Sans Mono CJK HK"/>
                <a:cs typeface="Noto Sans Mono CJK HK"/>
              </a:rPr>
              <a:t>обеспечение </a:t>
            </a:r>
            <a:r>
              <a:rPr dirty="0" sz="3200" spc="-320" b="1">
                <a:latin typeface="Noto Sans Mono CJK HK"/>
                <a:cs typeface="Noto Sans Mono CJK HK"/>
              </a:rPr>
              <a:t>для</a:t>
            </a:r>
            <a:r>
              <a:rPr dirty="0" sz="3200" spc="-855" b="1">
                <a:latin typeface="Noto Sans Mono CJK HK"/>
                <a:cs typeface="Noto Sans Mono CJK HK"/>
              </a:rPr>
              <a:t> </a:t>
            </a:r>
            <a:r>
              <a:rPr dirty="0" sz="3200" spc="-300" b="1">
                <a:latin typeface="Noto Sans Mono CJK HK"/>
                <a:cs typeface="Noto Sans Mono CJK HK"/>
              </a:rPr>
              <a:t>мобильных</a:t>
            </a:r>
            <a:r>
              <a:rPr dirty="0" sz="3200" spc="-869" b="1">
                <a:latin typeface="Noto Sans Mono CJK HK"/>
                <a:cs typeface="Noto Sans Mono CJK HK"/>
              </a:rPr>
              <a:t> </a:t>
            </a:r>
            <a:r>
              <a:rPr dirty="0" sz="3200" spc="-385" b="1">
                <a:latin typeface="Noto Sans Mono CJK HK"/>
                <a:cs typeface="Noto Sans Mono CJK HK"/>
              </a:rPr>
              <a:t>устройств</a:t>
            </a:r>
            <a:endParaRPr sz="3200">
              <a:latin typeface="Noto Sans Mono CJK HK"/>
              <a:cs typeface="Noto Sans Mono CJK H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pc="-100"/>
              <a:t>QR-</a:t>
            </a:r>
            <a:r>
              <a:rPr dirty="0" spc="-120"/>
              <a:t>код</a:t>
            </a:r>
            <a:r>
              <a:rPr dirty="0" spc="-150"/>
              <a:t> </a:t>
            </a:r>
            <a:r>
              <a:rPr dirty="0" spc="-185"/>
              <a:t>(англ.</a:t>
            </a:r>
            <a:r>
              <a:rPr dirty="0" spc="-155"/>
              <a:t> </a:t>
            </a:r>
            <a:r>
              <a:rPr dirty="0" spc="-110"/>
              <a:t>Quick</a:t>
            </a:r>
            <a:r>
              <a:rPr dirty="0" spc="-160"/>
              <a:t> </a:t>
            </a:r>
            <a:r>
              <a:rPr dirty="0" spc="-90"/>
              <a:t>response</a:t>
            </a:r>
            <a:r>
              <a:rPr dirty="0" spc="-135"/>
              <a:t> </a:t>
            </a:r>
            <a:r>
              <a:rPr dirty="0" spc="-165"/>
              <a:t>-</a:t>
            </a:r>
            <a:r>
              <a:rPr dirty="0" spc="-145"/>
              <a:t> </a:t>
            </a:r>
            <a:r>
              <a:rPr dirty="0" spc="-105"/>
              <a:t>быстрый</a:t>
            </a:r>
            <a:r>
              <a:rPr dirty="0" spc="-140"/>
              <a:t> </a:t>
            </a:r>
            <a:r>
              <a:rPr dirty="0" spc="-130"/>
              <a:t>отклик)</a:t>
            </a:r>
            <a:r>
              <a:rPr dirty="0" spc="-150"/>
              <a:t> </a:t>
            </a:r>
            <a:r>
              <a:rPr dirty="0" spc="-50"/>
              <a:t>-</a:t>
            </a:r>
          </a:p>
          <a:p>
            <a:pPr marL="475615" marR="436880" indent="200660">
              <a:lnSpc>
                <a:spcPts val="3750"/>
              </a:lnSpc>
              <a:spcBef>
                <a:spcPts val="260"/>
              </a:spcBef>
            </a:pPr>
            <a:r>
              <a:rPr dirty="0" spc="-100"/>
              <a:t>матричный </a:t>
            </a:r>
            <a:r>
              <a:rPr dirty="0" spc="-120"/>
              <a:t>код </a:t>
            </a:r>
            <a:r>
              <a:rPr dirty="0" spc="-100"/>
              <a:t>(двухмерный</a:t>
            </a:r>
            <a:r>
              <a:rPr dirty="0" spc="-135"/>
              <a:t> </a:t>
            </a:r>
            <a:r>
              <a:rPr dirty="0" spc="-140"/>
              <a:t>штрих-</a:t>
            </a:r>
            <a:r>
              <a:rPr dirty="0" spc="-10"/>
              <a:t>код), </a:t>
            </a:r>
            <a:r>
              <a:rPr dirty="0" spc="-90"/>
              <a:t>разработанный</a:t>
            </a:r>
            <a:r>
              <a:rPr dirty="0" spc="-145"/>
              <a:t> </a:t>
            </a:r>
            <a:r>
              <a:rPr dirty="0" spc="-85"/>
              <a:t>и</a:t>
            </a:r>
            <a:r>
              <a:rPr dirty="0" spc="-110"/>
              <a:t> представленный</a:t>
            </a:r>
            <a:r>
              <a:rPr dirty="0" spc="-114"/>
              <a:t> </a:t>
            </a:r>
            <a:r>
              <a:rPr dirty="0" spc="-70"/>
              <a:t>японской</a:t>
            </a:r>
          </a:p>
          <a:p>
            <a:pPr algn="ctr" marL="41275" marR="5080" indent="2540">
              <a:lnSpc>
                <a:spcPts val="3740"/>
              </a:lnSpc>
            </a:pPr>
            <a:r>
              <a:rPr dirty="0" spc="-95"/>
              <a:t>компанией</a:t>
            </a:r>
            <a:r>
              <a:rPr dirty="0" spc="-145"/>
              <a:t> </a:t>
            </a:r>
            <a:r>
              <a:rPr dirty="0" spc="-75"/>
              <a:t>«Denso-</a:t>
            </a:r>
            <a:r>
              <a:rPr dirty="0" spc="-95"/>
              <a:t>Wave»</a:t>
            </a:r>
            <a:r>
              <a:rPr dirty="0" spc="-135"/>
              <a:t> </a:t>
            </a:r>
            <a:r>
              <a:rPr dirty="0" spc="-105"/>
              <a:t>в</a:t>
            </a:r>
            <a:r>
              <a:rPr dirty="0" spc="-165"/>
              <a:t> </a:t>
            </a:r>
            <a:r>
              <a:rPr dirty="0" spc="-60"/>
              <a:t>1994</a:t>
            </a:r>
            <a:r>
              <a:rPr dirty="0" spc="-160"/>
              <a:t> </a:t>
            </a:r>
            <a:r>
              <a:rPr dirty="0" spc="-175"/>
              <a:t>году.</a:t>
            </a:r>
            <a:r>
              <a:rPr dirty="0" spc="-170"/>
              <a:t> </a:t>
            </a:r>
            <a:r>
              <a:rPr dirty="0" spc="-10"/>
              <a:t>Основное </a:t>
            </a:r>
            <a:r>
              <a:rPr dirty="0" spc="-110"/>
              <a:t>преимущество</a:t>
            </a:r>
            <a:r>
              <a:rPr dirty="0" spc="-155"/>
              <a:t> </a:t>
            </a:r>
            <a:r>
              <a:rPr dirty="0" spc="-95"/>
              <a:t>QR-</a:t>
            </a:r>
            <a:r>
              <a:rPr dirty="0" spc="-114"/>
              <a:t>кода</a:t>
            </a:r>
            <a:r>
              <a:rPr dirty="0" spc="-150"/>
              <a:t> </a:t>
            </a:r>
            <a:r>
              <a:rPr dirty="0" spc="-165"/>
              <a:t>-</a:t>
            </a:r>
            <a:r>
              <a:rPr dirty="0" spc="-155"/>
              <a:t> </a:t>
            </a:r>
            <a:r>
              <a:rPr dirty="0" spc="-125"/>
              <a:t>это</a:t>
            </a:r>
            <a:r>
              <a:rPr dirty="0" spc="-170"/>
              <a:t> </a:t>
            </a:r>
            <a:r>
              <a:rPr dirty="0" spc="-140"/>
              <a:t>легкое </a:t>
            </a:r>
            <a:r>
              <a:rPr dirty="0" spc="-70"/>
              <a:t>распознавание </a:t>
            </a:r>
            <a:r>
              <a:rPr dirty="0" spc="-100"/>
              <a:t>сканирующим</a:t>
            </a:r>
            <a:r>
              <a:rPr dirty="0" spc="-155"/>
              <a:t> </a:t>
            </a:r>
            <a:r>
              <a:rPr dirty="0" spc="-85"/>
              <a:t>оборудованием</a:t>
            </a:r>
            <a:r>
              <a:rPr dirty="0" spc="-135"/>
              <a:t> (в</a:t>
            </a:r>
            <a:r>
              <a:rPr dirty="0" spc="-155"/>
              <a:t> </a:t>
            </a:r>
            <a:r>
              <a:rPr dirty="0" spc="-95"/>
              <a:t>том</a:t>
            </a:r>
            <a:r>
              <a:rPr dirty="0" spc="-150"/>
              <a:t> </a:t>
            </a:r>
            <a:r>
              <a:rPr dirty="0" spc="-130"/>
              <a:t>числе</a:t>
            </a:r>
            <a:r>
              <a:rPr dirty="0" spc="-150"/>
              <a:t> </a:t>
            </a:r>
            <a:r>
              <a:rPr dirty="0" spc="-50"/>
              <a:t>и</a:t>
            </a:r>
          </a:p>
          <a:p>
            <a:pPr algn="ctr" marL="28575">
              <a:lnSpc>
                <a:spcPct val="100000"/>
              </a:lnSpc>
              <a:spcBef>
                <a:spcPts val="605"/>
              </a:spcBef>
            </a:pPr>
            <a:r>
              <a:rPr dirty="0" spc="-120"/>
              <a:t>фотокамерой</a:t>
            </a:r>
            <a:r>
              <a:rPr dirty="0" spc="-110"/>
              <a:t> </a:t>
            </a:r>
            <a:r>
              <a:rPr dirty="0" spc="-85"/>
              <a:t>мобильного</a:t>
            </a:r>
            <a:r>
              <a:rPr dirty="0" spc="-120"/>
              <a:t> </a:t>
            </a:r>
            <a:r>
              <a:rPr dirty="0" spc="-65"/>
              <a:t>телефона).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80517" rIns="0" bIns="0" rtlCol="0" vert="horz">
            <a:spAutoFit/>
          </a:bodyPr>
          <a:lstStyle/>
          <a:p>
            <a:pPr marL="668020">
              <a:lnSpc>
                <a:spcPct val="100000"/>
              </a:lnSpc>
              <a:spcBef>
                <a:spcPts val="100"/>
              </a:spcBef>
            </a:pPr>
            <a:r>
              <a:rPr dirty="0" spc="-175"/>
              <a:t>Что</a:t>
            </a:r>
            <a:r>
              <a:rPr dirty="0" spc="-245"/>
              <a:t> </a:t>
            </a:r>
            <a:r>
              <a:rPr dirty="0" spc="-180"/>
              <a:t>такое</a:t>
            </a:r>
            <a:r>
              <a:rPr dirty="0" spc="-235"/>
              <a:t> </a:t>
            </a:r>
            <a:r>
              <a:rPr dirty="0" spc="-140"/>
              <a:t>QR-</a:t>
            </a:r>
            <a:r>
              <a:rPr dirty="0" spc="-20"/>
              <a:t>код?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8027" y="2840735"/>
            <a:ext cx="5835396" cy="368350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132582" y="901700"/>
            <a:ext cx="2951480" cy="167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Arial"/>
              <a:buChar char="•"/>
              <a:tabLst>
                <a:tab pos="299085" algn="l"/>
              </a:tabLst>
            </a:pPr>
            <a:r>
              <a:rPr dirty="0" u="sng" sz="1800" spc="-130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https://qrcode.tec-</a:t>
            </a:r>
            <a:r>
              <a:rPr dirty="0" u="sng" sz="1800" spc="-105">
                <a:solidFill>
                  <a:srgbClr val="0562C1"/>
                </a:solidFill>
                <a:uFill>
                  <a:solidFill>
                    <a:srgbClr val="0562C1"/>
                  </a:solidFill>
                </a:uFill>
                <a:latin typeface="Trebuchet MS"/>
                <a:cs typeface="Trebuchet MS"/>
                <a:hlinkClick r:id="rId3"/>
              </a:rPr>
              <a:t>it.com/ru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20">
                <a:latin typeface="Trebuchet MS"/>
                <a:cs typeface="Trebuchet MS"/>
              </a:rPr>
              <a:t>qrcoder.ru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50">
                <a:latin typeface="Trebuchet MS"/>
                <a:cs typeface="Trebuchet MS"/>
              </a:rPr>
              <a:t>qrcodegenerator.ru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10">
                <a:latin typeface="Trebuchet MS"/>
                <a:cs typeface="Trebuchet MS"/>
              </a:rPr>
              <a:t>goqr.me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50">
                <a:latin typeface="Trebuchet MS"/>
                <a:cs typeface="Trebuchet MS"/>
                <a:hlinkClick r:id="rId4"/>
              </a:rPr>
              <a:t>www.visualead.com</a:t>
            </a:r>
            <a:endParaRPr sz="180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dirty="0" sz="1800" spc="-45">
                <a:latin typeface="Trebuchet MS"/>
                <a:cs typeface="Trebuchet MS"/>
              </a:rPr>
              <a:t>qrcode.kaywa.com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80664" y="306070"/>
            <a:ext cx="2881630" cy="5137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190">
                <a:solidFill>
                  <a:srgbClr val="000000"/>
                </a:solidFill>
              </a:rPr>
              <a:t>Генератор</a:t>
            </a:r>
            <a:r>
              <a:rPr dirty="0" sz="3200" spc="-180">
                <a:solidFill>
                  <a:srgbClr val="000000"/>
                </a:solidFill>
              </a:rPr>
              <a:t> </a:t>
            </a:r>
            <a:r>
              <a:rPr dirty="0" sz="3200" spc="-100">
                <a:solidFill>
                  <a:srgbClr val="000000"/>
                </a:solidFill>
              </a:rPr>
              <a:t>кодов</a:t>
            </a:r>
            <a:endParaRPr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2024-03-01T18:24:17Z</dcterms:created>
  <dcterms:modified xsi:type="dcterms:W3CDTF">2024-03-01T18:24:17Z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2024-03-01T00:00:00Z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2024-03-01T00:00:00Z</vt:filetime>
  </property>
  <property fmtid="{D5CDD505-2E9C-101B-9397-08002B2CF9AE}" pid="5" name="Producer">
    <vt:lpwstr>3-Heights(TM) PDF Security Shell 4.8.25.2 (http://www.pdf-tools.com)</vt:lpwstr>
  </property>
</Properties>
</file>